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64" r:id="rId4"/>
    <p:sldId id="263" r:id="rId5"/>
    <p:sldId id="262" r:id="rId6"/>
    <p:sldId id="261" r:id="rId7"/>
    <p:sldId id="260" r:id="rId8"/>
    <p:sldId id="268" r:id="rId9"/>
    <p:sldId id="267" r:id="rId10"/>
    <p:sldId id="271" r:id="rId11"/>
    <p:sldId id="270" r:id="rId12"/>
    <p:sldId id="266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0202"/>
    <a:srgbClr val="A8DB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35" autoAdjust="0"/>
  </p:normalViewPr>
  <p:slideViewPr>
    <p:cSldViewPr>
      <p:cViewPr varScale="1">
        <p:scale>
          <a:sx n="87" d="100"/>
          <a:sy n="87" d="100"/>
        </p:scale>
        <p:origin x="84" y="4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47B4E-0680-4987-8916-F7D559CC0922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29CAE-7769-4E4F-BCBF-C7DE44175DF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47B4E-0680-4987-8916-F7D559CC0922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29CAE-7769-4E4F-BCBF-C7DE44175D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47B4E-0680-4987-8916-F7D559CC0922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29CAE-7769-4E4F-BCBF-C7DE44175D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3847B4E-0680-4987-8916-F7D559CC0922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B729CAE-7769-4E4F-BCBF-C7DE44175DF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47B4E-0680-4987-8916-F7D559CC0922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29CAE-7769-4E4F-BCBF-C7DE44175DF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47B4E-0680-4987-8916-F7D559CC0922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29CAE-7769-4E4F-BCBF-C7DE44175DF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47B4E-0680-4987-8916-F7D559CC0922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29CAE-7769-4E4F-BCBF-C7DE44175DF9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F3847B4E-0680-4987-8916-F7D559CC0922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29CAE-7769-4E4F-BCBF-C7DE44175DF9}" type="slidenum">
              <a:rPr lang="ru-RU" smtClean="0"/>
              <a:t>‹#›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47B4E-0680-4987-8916-F7D559CC0922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29CAE-7769-4E4F-BCBF-C7DE44175D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47B4E-0680-4987-8916-F7D559CC0922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29CAE-7769-4E4F-BCBF-C7DE44175DF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47B4E-0680-4987-8916-F7D559CC0922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29CAE-7769-4E4F-BCBF-C7DE44175DF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847B4E-0680-4987-8916-F7D559CC0922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729CAE-7769-4E4F-BCBF-C7DE44175DF9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1920" y="4581128"/>
            <a:ext cx="5060946" cy="194421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000" dirty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Начальник отдела профилактики коррупционных и иных правонарушений Комитета специальных программ Администрации Главы Республики Бурятия и Правительства Республики </a:t>
            </a:r>
            <a:r>
              <a:rPr lang="ru-RU" sz="2000" dirty="0" smtClean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Бурятия </a:t>
            </a:r>
          </a:p>
          <a:p>
            <a:pPr>
              <a:spcBef>
                <a:spcPts val="0"/>
              </a:spcBef>
            </a:pPr>
            <a:r>
              <a:rPr lang="ru-RU" sz="2400" b="1" dirty="0">
                <a:solidFill>
                  <a:srgbClr val="FF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Виктор Станиславович Томин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55576" y="1412776"/>
            <a:ext cx="7632848" cy="2985433"/>
          </a:xfrm>
          <a:prstGeom prst="rect">
            <a:avLst/>
          </a:prstGeom>
          <a:noFill/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endParaRPr lang="ru-RU" sz="2800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 smtClean="0">
                <a:solidFill>
                  <a:srgbClr val="FF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контроля за соблюдением законодательства Российской Федерации о </a:t>
            </a:r>
            <a:r>
              <a:rPr lang="ru-RU" sz="3200" dirty="0" smtClean="0">
                <a:solidFill>
                  <a:srgbClr val="FF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противодействии </a:t>
            </a:r>
            <a:r>
              <a:rPr lang="ru-RU" sz="3200" dirty="0" smtClean="0">
                <a:solidFill>
                  <a:srgbClr val="FF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коррупции в государственных учреждениях Республики Бурятия</a:t>
            </a:r>
            <a:endParaRPr lang="ru-RU" sz="3200" dirty="0">
              <a:solidFill>
                <a:srgbClr val="FF000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6" name="Picture 7" descr="http://nachalo4ka.ru/wp-content/uploads/2014/09/gerb-i-lent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91680" y="-19714"/>
            <a:ext cx="2611843" cy="1520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766" y="1142728"/>
            <a:ext cx="2132105" cy="1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 descr="http://kodauto.ru/wp-content/uploads/2015/05/%D0%A0%D0%B5%D1%81%D0%BF%D1%83%D0%B1%D0%BB%D0%B8%D0%BA%D0%B0-%D0%91%D1%83%D1%80%D1%8F%D1%82%D0%B8%D1%8F-%D1%84%D0%BB%D0%B0%D0%B3-%D0%B8-%D0%B3%D0%B5%D1%80%D0%B1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64" t="5946" r="5052" b="14753"/>
          <a:stretch/>
        </p:blipFill>
        <p:spPr bwMode="auto">
          <a:xfrm>
            <a:off x="5891255" y="242002"/>
            <a:ext cx="957129" cy="1170774"/>
          </a:xfrm>
          <a:prstGeom prst="rect">
            <a:avLst/>
          </a:prstGeom>
          <a:noFill/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7806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http://nachalo4ka.ru/wp-content/uploads/2014/09/gerb-i-lent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91690" y="-19701"/>
            <a:ext cx="1879432" cy="1095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3858" y="761967"/>
            <a:ext cx="2132105" cy="1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 descr="http://kodauto.ru/wp-content/uploads/2015/05/%D0%A0%D0%B5%D1%81%D0%BF%D1%83%D0%B1%D0%BB%D0%B8%D0%BA%D0%B0-%D0%91%D1%83%D1%80%D1%8F%D1%82%D0%B8%D1%8F-%D1%84%D0%BB%D0%B0%D0%B3-%D0%B8-%D0%B3%D0%B5%D1%80%D0%B1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64" t="5946" r="5052" b="14753"/>
          <a:stretch/>
        </p:blipFill>
        <p:spPr bwMode="auto">
          <a:xfrm>
            <a:off x="6156176" y="131967"/>
            <a:ext cx="647471" cy="792000"/>
          </a:xfrm>
          <a:prstGeom prst="rect">
            <a:avLst/>
          </a:prstGeom>
          <a:solidFill>
            <a:schemeClr val="bg2">
              <a:alpha val="0"/>
            </a:schemeClr>
          </a:solidFill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7920000" y="6480000"/>
            <a:ext cx="1085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Слайд 10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539552" y="1102642"/>
            <a:ext cx="806489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По </a:t>
            </a:r>
            <a:r>
              <a:rPr lang="ru-RU" sz="3200" dirty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результатам служебной проверки </a:t>
            </a:r>
            <a:r>
              <a:rPr lang="ru-RU" sz="3200" dirty="0" smtClean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эксперт </a:t>
            </a:r>
            <a:r>
              <a:rPr lang="ru-RU" sz="3200" dirty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отдела организации и обеспечения деятельности </a:t>
            </a:r>
            <a:r>
              <a:rPr lang="ru-RU" sz="3200" dirty="0" err="1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Баргузинского</a:t>
            </a:r>
            <a:r>
              <a:rPr lang="ru-RU" sz="3200" dirty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лесничества «З» привлечена к дисциплинарной ответственности. Отделу использования лесов Республиканского агентства лесного хозяйства дано поручение об исключении «З» из состава аукционной комиссии отдела организации и обеспечения деятельности </a:t>
            </a:r>
            <a:r>
              <a:rPr lang="ru-RU" sz="3200" dirty="0" err="1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Баргузинского</a:t>
            </a:r>
            <a:r>
              <a:rPr lang="ru-RU" sz="3200" dirty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лесничества. </a:t>
            </a:r>
          </a:p>
        </p:txBody>
      </p:sp>
    </p:spTree>
    <p:extLst>
      <p:ext uri="{BB962C8B-B14F-4D97-AF65-F5344CB8AC3E}">
        <p14:creationId xmlns:p14="http://schemas.microsoft.com/office/powerpoint/2010/main" val="3075715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http://nachalo4ka.ru/wp-content/uploads/2014/09/gerb-i-lent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91690" y="-19701"/>
            <a:ext cx="1879432" cy="1095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3858" y="761967"/>
            <a:ext cx="2132105" cy="1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 descr="http://kodauto.ru/wp-content/uploads/2015/05/%D0%A0%D0%B5%D1%81%D0%BF%D1%83%D0%B1%D0%BB%D0%B8%D0%BA%D0%B0-%D0%91%D1%83%D1%80%D1%8F%D1%82%D0%B8%D1%8F-%D1%84%D0%BB%D0%B0%D0%B3-%D0%B8-%D0%B3%D0%B5%D1%80%D0%B1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64" t="5946" r="5052" b="14753"/>
          <a:stretch/>
        </p:blipFill>
        <p:spPr bwMode="auto">
          <a:xfrm>
            <a:off x="6156176" y="131967"/>
            <a:ext cx="647471" cy="792000"/>
          </a:xfrm>
          <a:prstGeom prst="rect">
            <a:avLst/>
          </a:prstGeom>
          <a:solidFill>
            <a:schemeClr val="bg2">
              <a:alpha val="0"/>
            </a:schemeClr>
          </a:solidFill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7920000" y="6480000"/>
            <a:ext cx="1076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Слайд 11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74049" y="4689092"/>
            <a:ext cx="2782127" cy="2160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467544" y="1196752"/>
            <a:ext cx="835292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В </a:t>
            </a:r>
            <a:r>
              <a:rPr lang="ru-RU" sz="3200" dirty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ходе мониторинга </a:t>
            </a:r>
            <a:r>
              <a:rPr lang="ru-RU" sz="3200" dirty="0" smtClean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государственных контрактов, заключенных </a:t>
            </a:r>
            <a:r>
              <a:rPr lang="ru-RU" sz="3200" dirty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Государственным казенным учреждением </a:t>
            </a:r>
            <a:r>
              <a:rPr lang="ru-RU" sz="3200" dirty="0" smtClean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«ХТК </a:t>
            </a:r>
            <a:r>
              <a:rPr lang="ru-RU" sz="3200" dirty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Администрации Главы Республики Бурятия и Правительства Республики </a:t>
            </a:r>
            <a:r>
              <a:rPr lang="ru-RU" sz="3200" dirty="0" smtClean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Бурятия»  </a:t>
            </a:r>
            <a:r>
              <a:rPr lang="ru-RU" sz="3200" dirty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был сделан вывод о подготовке технического задания под конкретного (аффилированного) поставщика.</a:t>
            </a:r>
          </a:p>
        </p:txBody>
      </p:sp>
    </p:spTree>
    <p:extLst>
      <p:ext uri="{BB962C8B-B14F-4D97-AF65-F5344CB8AC3E}">
        <p14:creationId xmlns:p14="http://schemas.microsoft.com/office/powerpoint/2010/main" val="3092908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http://nachalo4ka.ru/wp-content/uploads/2014/09/gerb-i-lent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91690" y="-19701"/>
            <a:ext cx="1879432" cy="1095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3858" y="761967"/>
            <a:ext cx="2132105" cy="1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 descr="http://kodauto.ru/wp-content/uploads/2015/05/%D0%A0%D0%B5%D1%81%D0%BF%D1%83%D0%B1%D0%BB%D0%B8%D0%BA%D0%B0-%D0%91%D1%83%D1%80%D1%8F%D1%82%D0%B8%D1%8F-%D1%84%D0%BB%D0%B0%D0%B3-%D0%B8-%D0%B3%D0%B5%D1%80%D0%B1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64" t="5946" r="5052" b="14753"/>
          <a:stretch/>
        </p:blipFill>
        <p:spPr bwMode="auto">
          <a:xfrm>
            <a:off x="6156176" y="131967"/>
            <a:ext cx="647471" cy="792000"/>
          </a:xfrm>
          <a:prstGeom prst="rect">
            <a:avLst/>
          </a:prstGeom>
          <a:solidFill>
            <a:schemeClr val="bg2">
              <a:alpha val="0"/>
            </a:schemeClr>
          </a:solidFill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7920000" y="6480000"/>
            <a:ext cx="1085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Слайд 12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1087317"/>
            <a:ext cx="849694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Был возмещен ущерб в размере 184160 рублей</a:t>
            </a:r>
            <a:r>
              <a:rPr lang="ru-RU" sz="3200" dirty="0" smtClean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оплачен </a:t>
            </a:r>
            <a:r>
              <a:rPr lang="ru-RU" sz="3200" dirty="0" smtClean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штраф </a:t>
            </a:r>
            <a:r>
              <a:rPr lang="ru-RU" sz="3200" dirty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размере </a:t>
            </a:r>
            <a:r>
              <a:rPr lang="ru-RU" sz="3200" dirty="0" smtClean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117315,50 </a:t>
            </a:r>
            <a:r>
              <a:rPr lang="ru-RU" sz="3200" dirty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рублей и устранены последствия нарушения условий контракта.  Виновные должностные лица ГКУ «ХТК Администрации Главы Республики Бурятия и Правительства Республики </a:t>
            </a:r>
            <a:r>
              <a:rPr lang="ru-RU" sz="3200" dirty="0" smtClean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Бурятия» </a:t>
            </a:r>
            <a:r>
              <a:rPr lang="ru-RU" sz="3200" dirty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привлечены к дисциплинарной </a:t>
            </a:r>
            <a:r>
              <a:rPr lang="ru-RU" sz="3200" dirty="0" smtClean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ответственности.</a:t>
            </a: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AutoShape 2" descr="Владимир Митасов «Есть такой бренд...»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Владимир Митасов «Есть такой бренд...»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600889"/>
            <a:ext cx="1705114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6597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http://nachalo4ka.ru/wp-content/uploads/2014/09/gerb-i-lent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91690" y="-19701"/>
            <a:ext cx="1879432" cy="1095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3858" y="761967"/>
            <a:ext cx="2132105" cy="1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 descr="http://kodauto.ru/wp-content/uploads/2015/05/%D0%A0%D0%B5%D1%81%D0%BF%D1%83%D0%B1%D0%BB%D0%B8%D0%BA%D0%B0-%D0%91%D1%83%D1%80%D1%8F%D1%82%D0%B8%D1%8F-%D1%84%D0%BB%D0%B0%D0%B3-%D0%B8-%D0%B3%D0%B5%D1%80%D0%B1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64" t="5946" r="5052" b="14753"/>
          <a:stretch/>
        </p:blipFill>
        <p:spPr bwMode="auto">
          <a:xfrm>
            <a:off x="6156176" y="131967"/>
            <a:ext cx="647471" cy="792000"/>
          </a:xfrm>
          <a:prstGeom prst="rect">
            <a:avLst/>
          </a:prstGeom>
          <a:solidFill>
            <a:schemeClr val="bg2">
              <a:alpha val="0"/>
            </a:schemeClr>
          </a:solidFill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7920000" y="6480000"/>
            <a:ext cx="1085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Слайд 13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23728" y="3068960"/>
            <a:ext cx="4995344" cy="7078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</a:t>
            </a:r>
            <a:r>
              <a:rPr lang="ru-RU" sz="4000" dirty="0" smtClean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</a:t>
            </a:r>
            <a:endParaRPr lang="ru-RU" sz="4000" dirty="0">
              <a:solidFill>
                <a:srgbClr val="7030A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6398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http://nachalo4ka.ru/wp-content/uploads/2014/09/gerb-i-lent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91690" y="-19701"/>
            <a:ext cx="1879432" cy="1095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3858" y="750355"/>
            <a:ext cx="2132105" cy="1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 descr="http://kodauto.ru/wp-content/uploads/2015/05/%D0%A0%D0%B5%D1%81%D0%BF%D1%83%D0%B1%D0%BB%D0%B8%D0%BA%D0%B0-%D0%91%D1%83%D1%80%D1%8F%D1%82%D0%B8%D1%8F-%D1%84%D0%BB%D0%B0%D0%B3-%D0%B8-%D0%B3%D0%B5%D1%80%D0%B1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64" t="5946" r="5052" b="14753"/>
          <a:stretch/>
        </p:blipFill>
        <p:spPr bwMode="auto">
          <a:xfrm>
            <a:off x="6156176" y="131967"/>
            <a:ext cx="647471" cy="792000"/>
          </a:xfrm>
          <a:prstGeom prst="rect">
            <a:avLst/>
          </a:prstGeom>
          <a:solidFill>
            <a:schemeClr val="bg2">
              <a:alpha val="0"/>
            </a:schemeClr>
          </a:solidFill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7920000" y="648000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Слайд 2</a:t>
            </a:r>
            <a:endParaRPr lang="ru-RU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67545" y="1412776"/>
            <a:ext cx="8280920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r>
              <a:rPr lang="ru-RU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Отделом по профилактике коррупционных и иных правонарушений проводится работа по информированию государственных учреждений </a:t>
            </a:r>
            <a: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 нормативно-правовом обеспечении </a:t>
            </a:r>
            <a:r>
              <a:rPr lang="ru-RU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</a:t>
            </a:r>
            <a: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противодействию коррупции и ответственности за совершение коррупционных </a:t>
            </a:r>
            <a:r>
              <a:rPr lang="ru-RU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правонарушений, об определении </a:t>
            </a:r>
            <a: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основных принципов противодействия </a:t>
            </a:r>
            <a:r>
              <a:rPr lang="ru-RU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коррупции, рассмотрению обращений граждан о возможных нарушениях законодательства о противодействии коррупции.</a:t>
            </a:r>
          </a:p>
          <a:p>
            <a:pPr algn="just">
              <a:spcAft>
                <a:spcPts val="0"/>
              </a:spcAft>
            </a:pPr>
            <a:r>
              <a:rPr lang="ru-RU" sz="2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endParaRPr lang="ru-RU" sz="20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04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http://nachalo4ka.ru/wp-content/uploads/2014/09/gerb-i-lent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91690" y="-19701"/>
            <a:ext cx="1879432" cy="1095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3858" y="775992"/>
            <a:ext cx="2132105" cy="1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 descr="http://kodauto.ru/wp-content/uploads/2015/05/%D0%A0%D0%B5%D1%81%D0%BF%D1%83%D0%B1%D0%BB%D0%B8%D0%BA%D0%B0-%D0%91%D1%83%D1%80%D1%8F%D1%82%D0%B8%D1%8F-%D1%84%D0%BB%D0%B0%D0%B3-%D0%B8-%D0%B3%D0%B5%D1%80%D0%B1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64" t="5946" r="5052" b="14753"/>
          <a:stretch/>
        </p:blipFill>
        <p:spPr bwMode="auto">
          <a:xfrm>
            <a:off x="6156176" y="131967"/>
            <a:ext cx="647471" cy="792000"/>
          </a:xfrm>
          <a:prstGeom prst="rect">
            <a:avLst/>
          </a:prstGeom>
          <a:solidFill>
            <a:schemeClr val="bg2">
              <a:alpha val="0"/>
            </a:schemeClr>
          </a:solidFill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7920000" y="6480000"/>
            <a:ext cx="9701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Слайд 3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196752"/>
            <a:ext cx="8424936" cy="452431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200" dirty="0" smtClean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 с </a:t>
            </a:r>
            <a:r>
              <a:rPr lang="ru-RU" sz="3200" dirty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сотрудниками </a:t>
            </a:r>
            <a:r>
              <a:rPr lang="ru-RU" sz="3200" dirty="0" smtClean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МВД </a:t>
            </a:r>
            <a:r>
              <a:rPr lang="ru-RU" sz="3200" dirty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России по </a:t>
            </a:r>
            <a:r>
              <a:rPr lang="ru-RU" sz="3200" dirty="0" smtClean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Республике </a:t>
            </a:r>
            <a:r>
              <a:rPr lang="ru-RU" sz="3200" dirty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Бурятия, </a:t>
            </a:r>
            <a:r>
              <a:rPr lang="ru-RU" sz="3200" dirty="0" smtClean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был проведен </a:t>
            </a:r>
            <a:r>
              <a:rPr lang="ru-RU" sz="3200" dirty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ряд проверочных мероприятий. Установлено, что старшая медицинская сестра поликлиники ГАУЗ «ЦРБ</a:t>
            </a:r>
            <a:r>
              <a:rPr lang="ru-RU" sz="3200" dirty="0" smtClean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3200" dirty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являясь ответственной за составление табеля учета рабочего времени </a:t>
            </a:r>
            <a:r>
              <a:rPr lang="ru-RU" sz="3200" dirty="0" smtClean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указывала в нём работу </a:t>
            </a:r>
            <a:r>
              <a:rPr lang="ru-RU" sz="3200" dirty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главного врача </a:t>
            </a:r>
            <a:r>
              <a:rPr lang="ru-RU" sz="3200" dirty="0" smtClean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200" dirty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качестве врача-хирурга, которую он фактически не выполнял. </a:t>
            </a:r>
          </a:p>
        </p:txBody>
      </p:sp>
    </p:spTree>
    <p:extLst>
      <p:ext uri="{BB962C8B-B14F-4D97-AF65-F5344CB8AC3E}">
        <p14:creationId xmlns:p14="http://schemas.microsoft.com/office/powerpoint/2010/main" val="3816651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http://nachalo4ka.ru/wp-content/uploads/2014/09/gerb-i-lent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91690" y="-19701"/>
            <a:ext cx="1879432" cy="1095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3858" y="761967"/>
            <a:ext cx="2132105" cy="1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 descr="http://kodauto.ru/wp-content/uploads/2015/05/%D0%A0%D0%B5%D1%81%D0%BF%D1%83%D0%B1%D0%BB%D0%B8%D0%BA%D0%B0-%D0%91%D1%83%D1%80%D1%8F%D1%82%D0%B8%D1%8F-%D1%84%D0%BB%D0%B0%D0%B3-%D0%B8-%D0%B3%D0%B5%D1%80%D0%B1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64" t="5946" r="5052" b="14753"/>
          <a:stretch/>
        </p:blipFill>
        <p:spPr bwMode="auto">
          <a:xfrm>
            <a:off x="6156176" y="131967"/>
            <a:ext cx="647471" cy="792000"/>
          </a:xfrm>
          <a:prstGeom prst="rect">
            <a:avLst/>
          </a:prstGeom>
          <a:solidFill>
            <a:schemeClr val="bg2">
              <a:alpha val="0"/>
            </a:schemeClr>
          </a:solidFill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7920000" y="6480000"/>
            <a:ext cx="9653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Слайд 4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196752"/>
            <a:ext cx="8424936" cy="4031873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200" dirty="0" smtClean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 </a:t>
            </a:r>
            <a:r>
              <a:rPr lang="ru-RU" sz="3200" dirty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были направлены в МВД России по Республике Бурятия. Результатом явилось возбуждение Следственным отделом по </a:t>
            </a:r>
            <a:r>
              <a:rPr lang="ru-RU" sz="3200" dirty="0" err="1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Заиграевскому</a:t>
            </a:r>
            <a:r>
              <a:rPr lang="ru-RU" sz="3200" dirty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району Следственного управления Следственного комитета России по Республике Бурятия уголовного дела по признакам преступления, предусмотренного ч. </a:t>
            </a:r>
            <a:r>
              <a:rPr lang="ru-RU" sz="3200" dirty="0" smtClean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sz="3200" dirty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ст. 159 УК РФ, </a:t>
            </a:r>
            <a:r>
              <a:rPr lang="ru-RU" sz="3200" dirty="0" smtClean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200" dirty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отношении главного </a:t>
            </a:r>
            <a:r>
              <a:rPr lang="ru-RU" sz="3200" dirty="0" smtClean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врача.</a:t>
            </a:r>
            <a:endParaRPr lang="ru-RU" sz="3200" dirty="0">
              <a:solidFill>
                <a:srgbClr val="7030A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774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http://nachalo4ka.ru/wp-content/uploads/2014/09/gerb-i-lent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91690" y="-19701"/>
            <a:ext cx="1879432" cy="1095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3858" y="761967"/>
            <a:ext cx="2132105" cy="1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 descr="http://kodauto.ru/wp-content/uploads/2015/05/%D0%A0%D0%B5%D1%81%D0%BF%D1%83%D0%B1%D0%BB%D0%B8%D0%BA%D0%B0-%D0%91%D1%83%D1%80%D1%8F%D1%82%D0%B8%D1%8F-%D1%84%D0%BB%D0%B0%D0%B3-%D0%B8-%D0%B3%D0%B5%D1%80%D0%B1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64" t="5946" r="5052" b="14753"/>
          <a:stretch/>
        </p:blipFill>
        <p:spPr bwMode="auto">
          <a:xfrm>
            <a:off x="6156176" y="131967"/>
            <a:ext cx="647471" cy="792000"/>
          </a:xfrm>
          <a:prstGeom prst="rect">
            <a:avLst/>
          </a:prstGeom>
          <a:solidFill>
            <a:schemeClr val="bg2">
              <a:alpha val="0"/>
            </a:schemeClr>
          </a:solidFill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7920000" y="6480000"/>
            <a:ext cx="9701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Слайд 5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75687" y="1340768"/>
            <a:ext cx="8568952" cy="550920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3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целью объективного рассмотрения обращения гражданина «У</a:t>
            </a:r>
            <a:r>
              <a:rPr lang="ru-RU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», с</a:t>
            </a:r>
            <a:r>
              <a:rPr lang="ru-RU" sz="3200" dirty="0" smtClean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отрудником </a:t>
            </a:r>
            <a:r>
              <a:rPr lang="ru-RU" sz="3200" dirty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Отдела совместно с должностными лицами </a:t>
            </a:r>
            <a:r>
              <a:rPr lang="ru-RU" sz="3200" dirty="0" smtClean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Республиканского </a:t>
            </a:r>
            <a:r>
              <a:rPr lang="ru-RU" sz="3200" dirty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агентства лесного хозяйства осуществлен выезд в </a:t>
            </a:r>
            <a:r>
              <a:rPr lang="ru-RU" sz="3200" dirty="0" err="1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Кондинское</a:t>
            </a:r>
            <a:r>
              <a:rPr lang="ru-RU" sz="3200" dirty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лесничество. </a:t>
            </a:r>
            <a:endParaRPr lang="ru-RU" sz="3200" dirty="0" smtClean="0">
              <a:solidFill>
                <a:srgbClr val="7030A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dirty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200" dirty="0" smtClean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200" dirty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ходе выезда проведены рейдовые мероприятия по контролю (патрулированию) в </a:t>
            </a:r>
            <a:r>
              <a:rPr lang="ru-RU" sz="3200" dirty="0" smtClean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лесах </a:t>
            </a:r>
            <a:r>
              <a:rPr lang="ru-RU" sz="3200" dirty="0" err="1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Кондинского</a:t>
            </a:r>
            <a:r>
              <a:rPr lang="ru-RU" sz="3200" dirty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лесничества </a:t>
            </a:r>
            <a:r>
              <a:rPr lang="ru-RU" sz="3200" dirty="0" err="1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Еравнинского</a:t>
            </a:r>
            <a:r>
              <a:rPr lang="ru-RU" sz="3200" dirty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района республики, </a:t>
            </a:r>
            <a:r>
              <a:rPr lang="ru-RU" sz="3200" dirty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 результатам которого информация, изложенная в обращении была подтверждена. </a:t>
            </a:r>
          </a:p>
        </p:txBody>
      </p:sp>
    </p:spTree>
    <p:extLst>
      <p:ext uri="{BB962C8B-B14F-4D97-AF65-F5344CB8AC3E}">
        <p14:creationId xmlns:p14="http://schemas.microsoft.com/office/powerpoint/2010/main" val="1214738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http://nachalo4ka.ru/wp-content/uploads/2014/09/gerb-i-lent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91690" y="-19701"/>
            <a:ext cx="1879432" cy="1095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3858" y="761967"/>
            <a:ext cx="2132105" cy="1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 descr="http://kodauto.ru/wp-content/uploads/2015/05/%D0%A0%D0%B5%D1%81%D0%BF%D1%83%D0%B1%D0%BB%D0%B8%D0%BA%D0%B0-%D0%91%D1%83%D1%80%D1%8F%D1%82%D0%B8%D1%8F-%D1%84%D0%BB%D0%B0%D0%B3-%D0%B8-%D0%B3%D0%B5%D1%80%D0%B1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64" t="5946" r="5052" b="14753"/>
          <a:stretch/>
        </p:blipFill>
        <p:spPr bwMode="auto">
          <a:xfrm>
            <a:off x="6156176" y="131967"/>
            <a:ext cx="647471" cy="792000"/>
          </a:xfrm>
          <a:prstGeom prst="rect">
            <a:avLst/>
          </a:prstGeom>
          <a:solidFill>
            <a:schemeClr val="bg2">
              <a:alpha val="0"/>
            </a:schemeClr>
          </a:solidFill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7920000" y="6480000"/>
            <a:ext cx="9685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Слайд 6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196752"/>
            <a:ext cx="8352928" cy="353943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200" dirty="0" smtClean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</a:t>
            </a:r>
            <a:r>
              <a:rPr lang="ru-RU" sz="3200" dirty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полученные сотрудником отдела, были направлены в Республиканское агентство лесного хозяйства, которое провело выездную служебную проверку.</a:t>
            </a:r>
          </a:p>
          <a:p>
            <a:pPr algn="just"/>
            <a:r>
              <a:rPr lang="ru-RU" sz="3200" dirty="0" smtClean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По </a:t>
            </a:r>
            <a:r>
              <a:rPr lang="ru-RU" sz="3200" dirty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итогам </a:t>
            </a:r>
            <a:r>
              <a:rPr lang="ru-RU" sz="3200" dirty="0" smtClean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 лесничий отдела </a:t>
            </a:r>
            <a:r>
              <a:rPr lang="ru-RU" sz="3200" dirty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и обеспечения деятельности </a:t>
            </a:r>
            <a:r>
              <a:rPr lang="ru-RU" sz="3200" dirty="0" err="1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Кондинского</a:t>
            </a:r>
            <a:r>
              <a:rPr lang="ru-RU" sz="3200" dirty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лесничества </a:t>
            </a:r>
            <a:r>
              <a:rPr lang="ru-RU" sz="3200" dirty="0" smtClean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был уволен.</a:t>
            </a:r>
            <a:endParaRPr lang="ru-RU" sz="3200" dirty="0">
              <a:solidFill>
                <a:srgbClr val="7030A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34000"/>
                    </a14:imgEffect>
                    <a14:imgEffect>
                      <a14:colorTemperature colorTemp="4400"/>
                    </a14:imgEffect>
                  </a14:imgLayer>
                </a14:imgProps>
              </a:ext>
            </a:extLst>
          </a:blip>
          <a:srcRect l="25459" r="21735"/>
          <a:stretch/>
        </p:blipFill>
        <p:spPr>
          <a:xfrm>
            <a:off x="5413858" y="4717627"/>
            <a:ext cx="1789009" cy="19413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371298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http://nachalo4ka.ru/wp-content/uploads/2014/09/gerb-i-lent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91690" y="-19701"/>
            <a:ext cx="1879432" cy="1095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3858" y="761967"/>
            <a:ext cx="2132105" cy="1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 descr="http://kodauto.ru/wp-content/uploads/2015/05/%D0%A0%D0%B5%D1%81%D0%BF%D1%83%D0%B1%D0%BB%D0%B8%D0%BA%D0%B0-%D0%91%D1%83%D1%80%D1%8F%D1%82%D0%B8%D1%8F-%D1%84%D0%BB%D0%B0%D0%B3-%D0%B8-%D0%B3%D0%B5%D1%80%D0%B1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64" t="5946" r="5052" b="14753"/>
          <a:stretch/>
        </p:blipFill>
        <p:spPr bwMode="auto">
          <a:xfrm>
            <a:off x="6156176" y="131967"/>
            <a:ext cx="647471" cy="792000"/>
          </a:xfrm>
          <a:prstGeom prst="rect">
            <a:avLst/>
          </a:prstGeom>
          <a:solidFill>
            <a:schemeClr val="bg2">
              <a:alpha val="0"/>
            </a:schemeClr>
          </a:solidFill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7920000" y="6480000"/>
            <a:ext cx="9701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Слайд 7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66426" y="1268760"/>
            <a:ext cx="8210029" cy="5493812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7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рассмотрения обращения гражданина «Р» </a:t>
            </a:r>
            <a:r>
              <a:rPr lang="ru-RU" sz="27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7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отрудником </a:t>
            </a:r>
            <a:r>
              <a:rPr lang="ru-RU" sz="27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Отдела совместно с должностными лицами Республиканского агентства лесного хозяйства осуществлен выезд в </a:t>
            </a:r>
            <a:r>
              <a:rPr lang="ru-RU" sz="270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Баргузинское</a:t>
            </a:r>
            <a:r>
              <a:rPr lang="ru-RU" sz="27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лесничество. </a:t>
            </a:r>
            <a:endParaRPr lang="ru-RU" sz="2700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7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В </a:t>
            </a:r>
            <a:r>
              <a:rPr lang="ru-RU" sz="27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ходе выезда информация, указанная в обращении, нашла свое </a:t>
            </a:r>
            <a:r>
              <a:rPr lang="ru-RU" sz="27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подтверждение </a:t>
            </a:r>
            <a:r>
              <a:rPr lang="ru-RU" sz="27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была задокументирована. Материалы были переданы в МВД России по РБ и </a:t>
            </a:r>
            <a:r>
              <a:rPr lang="ru-RU" sz="27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Республиканское </a:t>
            </a:r>
            <a:r>
              <a:rPr lang="ru-RU" sz="27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агентство лесного хозяйства. В результате служебной проверки в отношении должностного лица АУ РБ «</a:t>
            </a:r>
            <a:r>
              <a:rPr lang="ru-RU" sz="2700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Баргузинский</a:t>
            </a:r>
            <a:r>
              <a:rPr lang="ru-RU" sz="27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лесхоз» составлен протокол об </a:t>
            </a:r>
            <a:r>
              <a:rPr lang="ru-RU" sz="27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АП по </a:t>
            </a:r>
            <a:r>
              <a:rPr lang="ru-RU" sz="27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части 1 статьи 8.25 </a:t>
            </a:r>
            <a:r>
              <a:rPr lang="ru-RU" sz="27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КоАП.</a:t>
            </a:r>
            <a:endParaRPr lang="ru-RU" sz="27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9770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http://nachalo4ka.ru/wp-content/uploads/2014/09/gerb-i-lent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91690" y="-19701"/>
            <a:ext cx="1879432" cy="1095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3858" y="761967"/>
            <a:ext cx="2132105" cy="1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 descr="http://kodauto.ru/wp-content/uploads/2015/05/%D0%A0%D0%B5%D1%81%D0%BF%D1%83%D0%B1%D0%BB%D0%B8%D0%BA%D0%B0-%D0%91%D1%83%D1%80%D1%8F%D1%82%D0%B8%D1%8F-%D1%84%D0%BB%D0%B0%D0%B3-%D0%B8-%D0%B3%D0%B5%D1%80%D0%B1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64" t="5946" r="5052" b="14753"/>
          <a:stretch/>
        </p:blipFill>
        <p:spPr bwMode="auto">
          <a:xfrm>
            <a:off x="6156176" y="131967"/>
            <a:ext cx="647471" cy="792000"/>
          </a:xfrm>
          <a:prstGeom prst="rect">
            <a:avLst/>
          </a:prstGeom>
          <a:solidFill>
            <a:schemeClr val="bg2">
              <a:alpha val="0"/>
            </a:schemeClr>
          </a:solidFill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7920000" y="6480000"/>
            <a:ext cx="9685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Слайд 8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83567" y="1268760"/>
            <a:ext cx="7748751" cy="255454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200" dirty="0" smtClean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Также </a:t>
            </a:r>
            <a:r>
              <a:rPr lang="ru-RU" sz="3200" dirty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 результатам проверки были уволены руководитель АУ РБ «</a:t>
            </a:r>
            <a:r>
              <a:rPr lang="ru-RU" sz="3200" dirty="0" err="1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Баргузинский</a:t>
            </a:r>
            <a:r>
              <a:rPr lang="ru-RU" sz="3200" dirty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лесхоз» </a:t>
            </a:r>
            <a:r>
              <a:rPr lang="ru-RU" sz="3200" dirty="0" smtClean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3200" dirty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лесничий отдела организации  и обеспечения деятельности </a:t>
            </a:r>
            <a:r>
              <a:rPr lang="ru-RU" sz="3200" dirty="0" err="1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Баргузинского</a:t>
            </a:r>
            <a:r>
              <a:rPr lang="ru-RU" sz="3200" dirty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лесничества.</a:t>
            </a:r>
            <a:endParaRPr lang="ru-RU" sz="3200" dirty="0">
              <a:solidFill>
                <a:srgbClr val="7030A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34000"/>
                    </a14:imgEffect>
                    <a14:imgEffect>
                      <a14:colorTemperature colorTemp="4400"/>
                    </a14:imgEffect>
                  </a14:imgLayer>
                </a14:imgProps>
              </a:ext>
            </a:extLst>
          </a:blip>
          <a:srcRect l="25459" r="21735"/>
          <a:stretch/>
        </p:blipFill>
        <p:spPr>
          <a:xfrm>
            <a:off x="5984047" y="3645024"/>
            <a:ext cx="2448272" cy="26566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133361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http://nachalo4ka.ru/wp-content/uploads/2014/09/gerb-i-lent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91690" y="-19701"/>
            <a:ext cx="1879432" cy="1095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3858" y="761967"/>
            <a:ext cx="2132105" cy="1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 descr="http://kodauto.ru/wp-content/uploads/2015/05/%D0%A0%D0%B5%D1%81%D0%BF%D1%83%D0%B1%D0%BB%D0%B8%D0%BA%D0%B0-%D0%91%D1%83%D1%80%D1%8F%D1%82%D0%B8%D1%8F-%D1%84%D0%BB%D0%B0%D0%B3-%D0%B8-%D0%B3%D0%B5%D1%80%D0%B1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64" t="5946" r="5052" b="14753"/>
          <a:stretch/>
        </p:blipFill>
        <p:spPr bwMode="auto">
          <a:xfrm>
            <a:off x="6156176" y="131967"/>
            <a:ext cx="647471" cy="792000"/>
          </a:xfrm>
          <a:prstGeom prst="rect">
            <a:avLst/>
          </a:prstGeom>
          <a:solidFill>
            <a:schemeClr val="bg2">
              <a:alpha val="0"/>
            </a:schemeClr>
          </a:solidFill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7920000" y="6480000"/>
            <a:ext cx="9685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Слайд 9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539552" y="1268760"/>
            <a:ext cx="8280920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600" dirty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ходе рассмотрения обращения гражданина «М», сотрудником отдела была проведена документарная проверка по указанным фактам</a:t>
            </a:r>
            <a:r>
              <a:rPr lang="ru-RU" sz="2600" dirty="0" smtClean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/>
            <a:r>
              <a:rPr lang="ru-RU" sz="2600" dirty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smtClean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В </a:t>
            </a:r>
            <a:r>
              <a:rPr lang="ru-RU" sz="2600" dirty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результате проверки было установлено, что </a:t>
            </a:r>
            <a:r>
              <a:rPr lang="ru-RU" sz="2600" dirty="0" smtClean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ИП </a:t>
            </a:r>
            <a:r>
              <a:rPr lang="ru-RU" sz="2600" dirty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«З» принял участие в 2 </a:t>
            </a:r>
            <a:r>
              <a:rPr lang="ru-RU" sz="2600" dirty="0" smtClean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аукционах и по </a:t>
            </a:r>
            <a:r>
              <a:rPr lang="ru-RU" sz="2600" dirty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 лотам признан </a:t>
            </a:r>
            <a:r>
              <a:rPr lang="ru-RU" sz="2600" dirty="0" smtClean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победителем. В итоге было </a:t>
            </a:r>
            <a:r>
              <a:rPr lang="ru-RU" sz="2600" dirty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заключено 4 договора купли-продажи лесных насаждений с учреждением, подведомственным Республиканскому агентству лесного хозяйства, где супруга ИП «З», </a:t>
            </a:r>
            <a:r>
              <a:rPr lang="ru-RU" sz="2600" dirty="0" smtClean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должностное лицо </a:t>
            </a:r>
            <a:r>
              <a:rPr lang="ru-RU" sz="2600" dirty="0" err="1" smtClean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Баргузинского</a:t>
            </a:r>
            <a:r>
              <a:rPr lang="ru-RU" sz="2600" dirty="0" smtClean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лесничества, являлась секретарем аукционной комиссии. </a:t>
            </a:r>
          </a:p>
        </p:txBody>
      </p:sp>
    </p:spTree>
    <p:extLst>
      <p:ext uri="{BB962C8B-B14F-4D97-AF65-F5344CB8AC3E}">
        <p14:creationId xmlns:p14="http://schemas.microsoft.com/office/powerpoint/2010/main" val="434768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radeshow">
  <a:themeElements>
    <a:clrScheme name="Tradeshow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TM01859861[[fn=Выставка]]</Template>
  <TotalTime>926</TotalTime>
  <Words>191</Words>
  <Application>Microsoft Office PowerPoint</Application>
  <PresentationFormat>Экран (4:3)</PresentationFormat>
  <Paragraphs>33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Arial Black</vt:lpstr>
      <vt:lpstr>Calibri</vt:lpstr>
      <vt:lpstr>Candara</vt:lpstr>
      <vt:lpstr>Times New Roman</vt:lpstr>
      <vt:lpstr>Tradeshow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Семья</dc:creator>
  <cp:lastModifiedBy>Иванова Татьяна Владимировна</cp:lastModifiedBy>
  <cp:revision>42</cp:revision>
  <dcterms:created xsi:type="dcterms:W3CDTF">2018-11-14T03:57:45Z</dcterms:created>
  <dcterms:modified xsi:type="dcterms:W3CDTF">2018-11-15T07:11:50Z</dcterms:modified>
</cp:coreProperties>
</file>