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handoutMasterIdLst>
    <p:handoutMasterId r:id="rId14"/>
  </p:handoutMasterIdLst>
  <p:sldIdLst>
    <p:sldId id="422" r:id="rId2"/>
    <p:sldId id="424" r:id="rId3"/>
    <p:sldId id="413" r:id="rId4"/>
    <p:sldId id="416" r:id="rId5"/>
    <p:sldId id="417" r:id="rId6"/>
    <p:sldId id="418" r:id="rId7"/>
    <p:sldId id="419" r:id="rId8"/>
    <p:sldId id="425" r:id="rId9"/>
    <p:sldId id="421" r:id="rId10"/>
    <p:sldId id="420" r:id="rId11"/>
    <p:sldId id="414" r:id="rId12"/>
  </p:sldIdLst>
  <p:sldSz cx="6858000" cy="51435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2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58"/>
    <a:srgbClr val="DBEEF4"/>
    <a:srgbClr val="003548"/>
    <a:srgbClr val="5B2488"/>
    <a:srgbClr val="FFFFFF"/>
    <a:srgbClr val="002B3A"/>
    <a:srgbClr val="FF99FF"/>
    <a:srgbClr val="99FF66"/>
    <a:srgbClr val="CCFFFF"/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6" autoAdjust="0"/>
    <p:restoredTop sz="94685" autoAdjust="0"/>
  </p:normalViewPr>
  <p:slideViewPr>
    <p:cSldViewPr>
      <p:cViewPr varScale="1">
        <p:scale>
          <a:sx n="101" d="100"/>
          <a:sy n="101" d="100"/>
        </p:scale>
        <p:origin x="138" y="102"/>
      </p:cViewPr>
      <p:guideLst>
        <p:guide orient="horz" pos="4319"/>
        <p:guide pos="2160"/>
        <p:guide orient="horz" pos="32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60EED-9FFB-44A1-9014-C91BE7C22549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480F8-D2B0-471E-9DC6-BA7BF58866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681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D358F-BD82-47A4-8806-35D082B397F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CE010-8B37-4B9E-8C4C-92A9E7531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288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1597821"/>
            <a:ext cx="58293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8442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8118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154782"/>
            <a:ext cx="154305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54782"/>
            <a:ext cx="451485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534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8917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3305176"/>
            <a:ext cx="58293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613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900114"/>
            <a:ext cx="3028950" cy="254555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900114"/>
            <a:ext cx="3028950" cy="254555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7230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151335"/>
            <a:ext cx="303014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1631156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1151335"/>
            <a:ext cx="303133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2" y="1631156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6074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5637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9010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3" y="204787"/>
            <a:ext cx="2256235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204790"/>
            <a:ext cx="383381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3" y="1076328"/>
            <a:ext cx="2256235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1443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3600451"/>
            <a:ext cx="4114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4025505"/>
            <a:ext cx="41148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043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4767264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4767264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4767264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04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push/>
  </p:transition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0" y="15935"/>
            <a:ext cx="6885384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3_организационный отдел\0_МК_2016\ВЫСТУПЛЕНИЯ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71" y="1208398"/>
            <a:ext cx="1814692" cy="181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8593" y="533276"/>
            <a:ext cx="3996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ГАТИН</a:t>
            </a:r>
            <a:endParaRPr lang="ru-RU" sz="2400" b="1" dirty="0">
              <a:solidFill>
                <a:srgbClr val="0041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r>
              <a:rPr lang="ru-RU" sz="24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РУСЛАН РАФИКОВИЧ</a:t>
            </a:r>
            <a:endParaRPr lang="ru-RU" sz="2400" b="1" dirty="0">
              <a:solidFill>
                <a:srgbClr val="0041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329" y="3557110"/>
            <a:ext cx="6534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4158"/>
                </a:solidFill>
                <a:latin typeface="JournalSansCTT" pitchFamily="2" charset="0"/>
              </a:rPr>
              <a:t>Сбор и анализ сведений о доходах, расходах, об имуществе и обязательствах имущественного характера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06571" y="1685771"/>
            <a:ext cx="43204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Заместитель начальника </a:t>
            </a:r>
            <a:r>
              <a:rPr lang="ru-RU" sz="20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Управления Президента Республики Татарстан по вопросам антикоррупционной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227293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0" y="0"/>
            <a:ext cx="6885384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88640" y="224311"/>
            <a:ext cx="64087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35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Результаты анализа </a:t>
            </a:r>
            <a:r>
              <a:rPr lang="ru-RU" sz="2200" b="1" dirty="0" smtClean="0">
                <a:solidFill>
                  <a:srgbClr val="0035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доходов руководителя </a:t>
            </a:r>
          </a:p>
          <a:p>
            <a:pPr algn="ctr"/>
            <a:r>
              <a:rPr lang="ru-RU" sz="2200" b="1" dirty="0" smtClean="0">
                <a:solidFill>
                  <a:srgbClr val="0035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исполнительного </a:t>
            </a:r>
            <a:r>
              <a:rPr lang="ru-RU" sz="2200" b="1" dirty="0">
                <a:solidFill>
                  <a:srgbClr val="0035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комитета </a:t>
            </a:r>
            <a:r>
              <a:rPr lang="ru-RU" sz="2200" b="1" dirty="0" smtClean="0">
                <a:solidFill>
                  <a:srgbClr val="0035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муниципального района Республики Татарстан</a:t>
            </a:r>
            <a:endParaRPr lang="ru-RU" sz="2200" b="1" dirty="0">
              <a:solidFill>
                <a:srgbClr val="0035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</p:txBody>
      </p:sp>
      <p:pic>
        <p:nvPicPr>
          <p:cNvPr id="29" name="Picture 4" descr="D:\3_организационный отдел\0_МК_2016\ВЫСТУПЛЕНИЯ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76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235060"/>
            <a:ext cx="1497093" cy="149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2332" y="1528043"/>
            <a:ext cx="6480720" cy="3035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сложил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полномочия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досрочно, а материалы ввиду наличия признаков противоправных деяний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направлены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прокурору республики. 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по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материалам дополнительной прокурорской проверки возбуждено уголовное дело 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инкриминируются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обвинения по ряду статей уголовного кодекса: мошенничество, служебный подлог, злоупотребление полномочиями, незаконное участие в предпринимательской деятельности и получение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взятки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91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-27384" y="-2282"/>
            <a:ext cx="688538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3_организационный отдел\0_МК_2016\ВЫСТУПЛЕНИЯ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LineDrawing/>
                    </a14:imgEffect>
                    <a14:imgEffect>
                      <a14:brightnessContrast bright="72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1059582"/>
            <a:ext cx="1814692" cy="181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280" y="870429"/>
            <a:ext cx="648072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rgbClr val="004158"/>
                </a:solidFill>
                <a:latin typeface="JournalSansCTT" pitchFamily="2" charset="0"/>
              </a:rPr>
              <a:t>Принять единые кодифицированные правовые акты, регулирующих вопросы материального и процессуального права в области противодействия коррупции</a:t>
            </a:r>
          </a:p>
          <a:p>
            <a:pPr marL="285750" indent="-285750">
              <a:buFontTx/>
              <a:buChar char="-"/>
            </a:pPr>
            <a:endParaRPr lang="ru-RU" sz="900" b="1" dirty="0">
              <a:solidFill>
                <a:srgbClr val="004158"/>
              </a:solidFill>
              <a:latin typeface="JournalSansCTT" pitchFamily="2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rgbClr val="004158"/>
                </a:solidFill>
                <a:latin typeface="JournalSansCTT" pitchFamily="2" charset="0"/>
              </a:rPr>
              <a:t>Ввести административную ответственность  депутатов за нарушения антикоррупционных требований на непостоянной </a:t>
            </a:r>
            <a:r>
              <a:rPr lang="ru-RU" sz="2000" b="1" dirty="0" smtClean="0">
                <a:solidFill>
                  <a:srgbClr val="004158"/>
                </a:solidFill>
                <a:latin typeface="JournalSansCTT" pitchFamily="2" charset="0"/>
              </a:rPr>
              <a:t>основе</a:t>
            </a:r>
          </a:p>
          <a:p>
            <a:pPr marL="285750" indent="-285750">
              <a:buFontTx/>
              <a:buChar char="-"/>
            </a:pPr>
            <a:endParaRPr lang="ru-RU" sz="900" b="1" dirty="0">
              <a:solidFill>
                <a:srgbClr val="004158"/>
              </a:solidFill>
              <a:latin typeface="JournalSansCTT" pitchFamily="2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004158"/>
                </a:solidFill>
                <a:latin typeface="JournalSansCTT" pitchFamily="2" charset="0"/>
              </a:rPr>
              <a:t>Продумать </a:t>
            </a:r>
            <a:r>
              <a:rPr lang="ru-RU" sz="2000" b="1" dirty="0">
                <a:solidFill>
                  <a:srgbClr val="004158"/>
                </a:solidFill>
                <a:latin typeface="JournalSansCTT" pitchFamily="2" charset="0"/>
              </a:rPr>
              <a:t>меры для предотвращения досрочного сложения депутатами полномочий в добровольном порядке до окончания проверки полноты и достоверности представленных ими сведений о доходах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48880" y="375342"/>
            <a:ext cx="2524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ПРЕДЛОЖЕНИЯ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94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-10972" y="-7892"/>
            <a:ext cx="6885384" cy="509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640" y="1376869"/>
            <a:ext cx="6480720" cy="73866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JournalSansCTT" pitchFamily="2" charset="0"/>
                <a:ea typeface="+mn-ea"/>
                <a:cs typeface="+mn-cs"/>
              </a:rPr>
              <a:t>Управление Президента Республики Татарстан по вопросам антикоррупционной политики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96952" y="2199838"/>
            <a:ext cx="3780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4158"/>
                </a:solidFill>
                <a:effectLst/>
                <a:uLnTx/>
                <a:uFillTx/>
                <a:latin typeface="JournalSansCTT" pitchFamily="2" charset="0"/>
                <a:ea typeface="+mn-ea"/>
                <a:cs typeface="+mn-cs"/>
              </a:rPr>
              <a:t>Сбор, анализ и проверка сведений о доходах, расходах, об имуществе и обязательствах имущественного характера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9025" y="636840"/>
            <a:ext cx="5359950" cy="41549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JournalSansCTT" pitchFamily="2" charset="0"/>
                <a:ea typeface="+mn-ea"/>
                <a:cs typeface="+mn-cs"/>
              </a:rPr>
              <a:t>Президент Республики Татарстан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68257" y="121742"/>
            <a:ext cx="3321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JournalSansCTT" pitchFamily="2" charset="0"/>
                <a:ea typeface="+mn-ea"/>
                <a:cs typeface="+mn-cs"/>
              </a:rPr>
              <a:t>ПОДЧИНЕННОСТЬ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262482" y="1090246"/>
            <a:ext cx="333037" cy="23170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632" y="2250339"/>
            <a:ext cx="27132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JournalSansCTT" pitchFamily="2" charset="0"/>
                <a:ea typeface="+mn-ea"/>
                <a:cs typeface="+mn-cs"/>
              </a:rPr>
              <a:t>Выполняет функции органа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JournalSansCTT" pitchFamily="2" charset="0"/>
                <a:ea typeface="+mn-ea"/>
                <a:cs typeface="+mn-cs"/>
              </a:rPr>
              <a:t>Республики Татарстан по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JournalSansCTT" pitchFamily="2" charset="0"/>
                <a:ea typeface="+mn-ea"/>
                <a:cs typeface="+mn-cs"/>
              </a:rPr>
              <a:t>профилактике коррупционных и иных правонарушений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96952" y="3484590"/>
            <a:ext cx="3721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158"/>
                </a:solidFill>
                <a:effectLst/>
                <a:uLnTx/>
                <a:uFillTx/>
                <a:latin typeface="JournalSansCTT" pitchFamily="2" charset="0"/>
                <a:ea typeface="+mn-ea"/>
                <a:cs typeface="+mn-cs"/>
              </a:rPr>
              <a:t>Контроль расходов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4158"/>
              </a:solidFill>
              <a:effectLst/>
              <a:uLnTx/>
              <a:uFillTx/>
              <a:latin typeface="JournalSansCTT" pitchFamily="2" charset="0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96952" y="4123535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158"/>
                </a:solidFill>
                <a:effectLst/>
                <a:uLnTx/>
                <a:uFillTx/>
                <a:latin typeface="JournalSansCTT" pitchFamily="2" charset="0"/>
                <a:ea typeface="+mn-ea"/>
                <a:cs typeface="+mn-cs"/>
              </a:rPr>
              <a:t>Выявление личной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158"/>
                </a:solidFill>
                <a:effectLst/>
                <a:uLnTx/>
                <a:uFillTx/>
                <a:latin typeface="JournalSansCTT" pitchFamily="2" charset="0"/>
                <a:ea typeface="+mn-ea"/>
                <a:cs typeface="+mn-cs"/>
              </a:rPr>
              <a:t>заинтересованности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4158"/>
              </a:solidFill>
              <a:effectLst/>
              <a:uLnTx/>
              <a:uFillTx/>
              <a:latin typeface="JournalSansCTT" pitchFamily="2" charset="0"/>
              <a:ea typeface="+mn-ea"/>
              <a:cs typeface="+mn-cs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557098" y="4329199"/>
            <a:ext cx="432048" cy="308482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2554212" y="3537580"/>
            <a:ext cx="432048" cy="308482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554212" y="2715003"/>
            <a:ext cx="432048" cy="308482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494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188640" y="6372"/>
            <a:ext cx="6885384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57192" y="3189047"/>
            <a:ext cx="16913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4158"/>
                </a:solidFill>
                <a:latin typeface="JournalSansCTT" pitchFamily="2" charset="0"/>
              </a:rPr>
              <a:t>Имеется внутренний </a:t>
            </a:r>
          </a:p>
          <a:p>
            <a:r>
              <a:rPr lang="ru-RU" sz="1600" b="1" dirty="0" smtClean="0">
                <a:solidFill>
                  <a:srgbClr val="004158"/>
                </a:solidFill>
                <a:latin typeface="JournalSansCTT" pitchFamily="2" charset="0"/>
              </a:rPr>
              <a:t>и </a:t>
            </a:r>
            <a:r>
              <a:rPr lang="ru-RU" sz="1600" b="1" dirty="0">
                <a:solidFill>
                  <a:srgbClr val="004158"/>
                </a:solidFill>
                <a:latin typeface="JournalSansCTT" pitchFamily="2" charset="0"/>
              </a:rPr>
              <a:t>внешний контур защищенного соединения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19" y="2039513"/>
            <a:ext cx="1677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4158"/>
                </a:solidFill>
                <a:latin typeface="JournalSansCTT" pitchFamily="2" charset="0"/>
              </a:rPr>
              <a:t>Соблюдена защита персональных </a:t>
            </a:r>
            <a:r>
              <a:rPr lang="ru-RU" sz="1600" b="1" dirty="0">
                <a:solidFill>
                  <a:srgbClr val="004158"/>
                </a:solidFill>
                <a:latin typeface="JournalSansCTT" pitchFamily="2" charset="0"/>
              </a:rPr>
              <a:t>данных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6971" y="135021"/>
            <a:ext cx="6284058" cy="170816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Государственная система </a:t>
            </a:r>
          </a:p>
          <a:p>
            <a:pPr algn="ctr"/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«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Единая информационная система кадрового состава государственной гражданской службы Республики Татарстан и муниципальной службы в Республике Татарстан»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08274" y="2689459"/>
            <a:ext cx="3276363" cy="203132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Специализированный электронный информационный ресурс в сети «Интернет» (dohod.tatar.ru).</a:t>
            </a:r>
          </a:p>
        </p:txBody>
      </p:sp>
      <p:sp>
        <p:nvSpPr>
          <p:cNvPr id="25" name="Двойная стрелка вверх/вниз 24"/>
          <p:cNvSpPr/>
          <p:nvPr/>
        </p:nvSpPr>
        <p:spPr>
          <a:xfrm>
            <a:off x="3140968" y="1899677"/>
            <a:ext cx="576064" cy="725930"/>
          </a:xfrm>
          <a:prstGeom prst="upDownArrow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853601" y="2027142"/>
            <a:ext cx="31507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spc="50" dirty="0" smtClean="0">
                <a:ln w="0">
                  <a:solidFill>
                    <a:srgbClr val="C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ИНТЕГРИРОВАНИЕ</a:t>
            </a:r>
            <a:endParaRPr lang="ru-RU" sz="2800" b="1" spc="50" dirty="0">
              <a:ln w="0">
                <a:solidFill>
                  <a:srgbClr val="C00000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105017" y="2022881"/>
            <a:ext cx="18414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4158"/>
                </a:solidFill>
                <a:latin typeface="JournalSansCTT" pitchFamily="2" charset="0"/>
              </a:rPr>
              <a:t>Идентификация пользователя </a:t>
            </a:r>
            <a:r>
              <a:rPr lang="ru-RU" sz="1600" b="1" dirty="0" smtClean="0">
                <a:solidFill>
                  <a:srgbClr val="004158"/>
                </a:solidFill>
                <a:latin typeface="JournalSansCTT" pitchFamily="2" charset="0"/>
              </a:rPr>
              <a:t>через</a:t>
            </a:r>
          </a:p>
          <a:p>
            <a:r>
              <a:rPr lang="ru-RU" sz="1600" b="1" dirty="0" smtClean="0">
                <a:solidFill>
                  <a:srgbClr val="004158"/>
                </a:solidFill>
                <a:latin typeface="JournalSansCTT" pitchFamily="2" charset="0"/>
              </a:rPr>
              <a:t>СНИЛС</a:t>
            </a:r>
            <a:endParaRPr lang="ru-RU" sz="1600" b="1" dirty="0">
              <a:solidFill>
                <a:srgbClr val="004158"/>
              </a:solidFill>
              <a:latin typeface="JournalSansCTT" pitchFamily="2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8484" y="3214601"/>
            <a:ext cx="1714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4158"/>
                </a:solidFill>
                <a:latin typeface="JournalSansCTT" pitchFamily="2" charset="0"/>
              </a:rPr>
              <a:t>Позволяет реализовать  возможности </a:t>
            </a:r>
            <a:r>
              <a:rPr lang="ru-RU" sz="1600" b="1" dirty="0">
                <a:solidFill>
                  <a:srgbClr val="004158"/>
                </a:solidFill>
                <a:latin typeface="JournalSansCTT" pitchFamily="2" charset="0"/>
              </a:rPr>
              <a:t>программного обеспечения «</a:t>
            </a:r>
            <a:r>
              <a:rPr lang="ru-RU" sz="1600" b="1" dirty="0" smtClean="0">
                <a:solidFill>
                  <a:srgbClr val="004158"/>
                </a:solidFill>
                <a:latin typeface="JournalSansCTT" pitchFamily="2" charset="0"/>
              </a:rPr>
              <a:t>Справка </a:t>
            </a:r>
            <a:r>
              <a:rPr lang="ru-RU" sz="1600" b="1" dirty="0">
                <a:solidFill>
                  <a:srgbClr val="004158"/>
                </a:solidFill>
                <a:latin typeface="JournalSansCTT" pitchFamily="2" charset="0"/>
              </a:rPr>
              <a:t>БК»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97075" y="4670521"/>
            <a:ext cx="62638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Проводится анализ представленных сведений</a:t>
            </a:r>
          </a:p>
        </p:txBody>
      </p:sp>
    </p:spTree>
    <p:extLst>
      <p:ext uri="{BB962C8B-B14F-4D97-AF65-F5344CB8AC3E}">
        <p14:creationId xmlns:p14="http://schemas.microsoft.com/office/powerpoint/2010/main" val="158919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5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20425" y="-17651"/>
            <a:ext cx="6904219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95764" y="3370521"/>
            <a:ext cx="33386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Лица, </a:t>
            </a:r>
            <a:r>
              <a:rPr lang="ru-RU" sz="16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замещающие должности </a:t>
            </a:r>
            <a:r>
              <a:rPr lang="ru-RU" sz="16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муниципальной службы, муниципальные должности и должность главы местной администрации по контракту</a:t>
            </a:r>
          </a:p>
          <a:p>
            <a:r>
              <a:rPr lang="ru-RU" sz="16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(</a:t>
            </a:r>
            <a:r>
              <a:rPr lang="ru-RU" sz="1600" b="1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более </a:t>
            </a:r>
            <a:r>
              <a:rPr lang="ru-RU" sz="1600" b="1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13 </a:t>
            </a:r>
            <a:r>
              <a:rPr lang="ru-RU" sz="16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тысяч)</a:t>
            </a:r>
            <a:endParaRPr lang="ru-RU" sz="1600" b="1" dirty="0">
              <a:solidFill>
                <a:srgbClr val="0041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868" y="3370521"/>
            <a:ext cx="30963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Лица, замещающие  должности государственной гражданской службы, государственные должности Республики Татарстан</a:t>
            </a:r>
          </a:p>
          <a:p>
            <a:r>
              <a:rPr lang="ru-RU" sz="16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(более 3 тысяч)</a:t>
            </a:r>
            <a:endParaRPr lang="ru-RU" sz="1600" b="1" dirty="0">
              <a:solidFill>
                <a:srgbClr val="0041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9025" y="261940"/>
            <a:ext cx="5359950" cy="415498"/>
          </a:xfrm>
          <a:prstGeom prst="rect">
            <a:avLst/>
          </a:prstGeom>
          <a:noFill/>
          <a:ln>
            <a:solidFill>
              <a:srgbClr val="00415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Президент Республики Татарстан</a:t>
            </a:r>
          </a:p>
        </p:txBody>
      </p:sp>
      <p:sp>
        <p:nvSpPr>
          <p:cNvPr id="3" name="Прямоугольник 2"/>
          <p:cNvSpPr/>
          <p:nvPr/>
        </p:nvSpPr>
        <p:spPr>
          <a:xfrm rot="16200000">
            <a:off x="-497161" y="2090949"/>
            <a:ext cx="238977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srgbClr val="004158"/>
                </a:solidFill>
                <a:latin typeface="JournalSansCTT" pitchFamily="2" charset="0"/>
              </a:rPr>
              <a:t>Сведения о доходах</a:t>
            </a: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5021489" y="2167936"/>
            <a:ext cx="235917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srgbClr val="004158"/>
                </a:solidFill>
                <a:latin typeface="JournalSansCTT" pitchFamily="2" charset="0"/>
              </a:rPr>
              <a:t>Сведения о доходах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7634" y="1053037"/>
            <a:ext cx="3802732" cy="1200329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Специализированный электронный информационный ресурс в сети «Интернет» (dohod.tatar.ru).</a:t>
            </a:r>
            <a:endParaRPr lang="ru-RU" b="1" dirty="0">
              <a:solidFill>
                <a:srgbClr val="0041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</p:txBody>
      </p:sp>
      <p:sp>
        <p:nvSpPr>
          <p:cNvPr id="22" name="Стрелка вверх 21"/>
          <p:cNvSpPr/>
          <p:nvPr/>
        </p:nvSpPr>
        <p:spPr>
          <a:xfrm>
            <a:off x="3186684" y="725729"/>
            <a:ext cx="484632" cy="288032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углом 19"/>
          <p:cNvSpPr/>
          <p:nvPr/>
        </p:nvSpPr>
        <p:spPr>
          <a:xfrm>
            <a:off x="874697" y="1165319"/>
            <a:ext cx="519022" cy="220520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Стрелка углом 22"/>
          <p:cNvSpPr/>
          <p:nvPr/>
        </p:nvSpPr>
        <p:spPr>
          <a:xfrm flipH="1">
            <a:off x="5402256" y="1165319"/>
            <a:ext cx="549960" cy="220520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11871" y="2644869"/>
            <a:ext cx="103425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СНИЛС</a:t>
            </a:r>
          </a:p>
        </p:txBody>
      </p:sp>
      <p:sp>
        <p:nvSpPr>
          <p:cNvPr id="24" name="Левая фигурная скобка 23"/>
          <p:cNvSpPr/>
          <p:nvPr/>
        </p:nvSpPr>
        <p:spPr>
          <a:xfrm rot="5400000">
            <a:off x="3301068" y="1615372"/>
            <a:ext cx="255864" cy="3254434"/>
          </a:xfrm>
          <a:prstGeom prst="leftBrace">
            <a:avLst>
              <a:gd name="adj1" fmla="val 8333"/>
              <a:gd name="adj2" fmla="val 4972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>
            <a:off x="3186684" y="2292642"/>
            <a:ext cx="484632" cy="312951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73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-67698" y="1"/>
            <a:ext cx="6925698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3_организационный отдел\0_МК_2016\ВЫСТУПЛЕНИЯ\МС тезисы\заготовки\фото указ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064" y="1147641"/>
            <a:ext cx="2538282" cy="35799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HeroicExtremeLeftFacing" fov="6600000">
              <a:rot lat="52033" lon="1197764" rev="21304518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0157" y="149602"/>
            <a:ext cx="68176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РЕСПУБЛИКАНСКАЯ ЭКСПЕРТНАЯ ГРУППА </a:t>
            </a:r>
          </a:p>
          <a:p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ПО ВОПРОСАМ ПРОТИВОДЕЙСТВИЯ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КОРРУПЦИИ</a:t>
            </a:r>
            <a:endParaRPr lang="ru-R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6672" y="1823647"/>
            <a:ext cx="6192688" cy="2993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 Руководитель 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Аппарата Президента </a:t>
            </a:r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      Республики </a:t>
            </a:r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Татарстан </a:t>
            </a:r>
            <a:r>
              <a:rPr lang="ru-RU" sz="24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 </a:t>
            </a:r>
            <a:endParaRPr lang="ru-RU" sz="2400" b="1" dirty="0" smtClean="0">
              <a:solidFill>
                <a:srgbClr val="0041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(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руководитель группы)</a:t>
            </a:r>
            <a:endParaRPr lang="ru-RU" sz="2100" b="1" dirty="0" smtClean="0">
              <a:solidFill>
                <a:srgbClr val="0041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pPr indent="-144000"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  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Начальник 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Управления Президента Республики Татарстан 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по 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вопросам антикоррупционной 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политики </a:t>
            </a:r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  </a:t>
            </a:r>
            <a:endParaRPr lang="ru-RU" sz="2100" b="1" dirty="0">
              <a:solidFill>
                <a:srgbClr val="0041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(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заместитель руководителя группы</a:t>
            </a:r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)</a:t>
            </a:r>
          </a:p>
          <a:p>
            <a:endParaRPr lang="ru-RU" sz="1050" b="1" dirty="0">
              <a:solidFill>
                <a:srgbClr val="00415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pPr lvl="0"/>
            <a:r>
              <a:rPr lang="ru-RU" sz="28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В </a:t>
            </a:r>
            <a:r>
              <a:rPr lang="ru-RU" sz="28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составе группы 21 </a:t>
            </a:r>
            <a:r>
              <a:rPr lang="ru-RU" sz="28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человек</a:t>
            </a:r>
            <a:endParaRPr lang="ru-RU" b="1" dirty="0">
              <a:solidFill>
                <a:srgbClr val="003548"/>
              </a:solidFill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6652" y="993752"/>
            <a:ext cx="62646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УКАЗ ПРЕЗИДЕНТА РЕСПУБЛИКИ ТАТАРСТАН</a:t>
            </a:r>
          </a:p>
          <a:p>
            <a:pPr algn="ctr"/>
            <a:r>
              <a:rPr lang="ru-RU" sz="2100" b="1" dirty="0" smtClean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от </a:t>
            </a:r>
            <a:r>
              <a:rPr lang="ru-RU" sz="2100" b="1" dirty="0">
                <a:solidFill>
                  <a:srgbClr val="0041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2.06.2012 № УП-415</a:t>
            </a:r>
          </a:p>
        </p:txBody>
      </p:sp>
    </p:spTree>
    <p:extLst>
      <p:ext uri="{BB962C8B-B14F-4D97-AF65-F5344CB8AC3E}">
        <p14:creationId xmlns:p14="http://schemas.microsoft.com/office/powerpoint/2010/main" val="352117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-67698" y="1"/>
            <a:ext cx="6925698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0" y="224311"/>
            <a:ext cx="68176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РЕСПУБЛИКАНСКАЯ ЭКСПЕРТНАЯ ГРУППА </a:t>
            </a:r>
          </a:p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ПО ВОПРОСАМ ПРОТИВОДЕЙСТВИЯ КОРРУПЦИИ</a:t>
            </a:r>
          </a:p>
        </p:txBody>
      </p:sp>
      <p:pic>
        <p:nvPicPr>
          <p:cNvPr id="7" name="Picture 2" descr="D:\3_организационный отдел\0_МК_2016\ВЫСТУПЛЕНИЯ\МС тезисы\заготовки\фото указ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064" y="1147641"/>
            <a:ext cx="2538282" cy="35799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HeroicExtremeLeftFacing" fov="6600000">
              <a:rot lat="52033" lon="1197764" rev="21304518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8640" y="1120493"/>
            <a:ext cx="6264696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председатель Счетной палаты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министр сельского хозяйства и продовольствия 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министр земельных и имущественных отношений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директор Департамента казначейства </a:t>
            </a:r>
          </a:p>
          <a:p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     Министерства финансов 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министр юстиции 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заместитель министра внутренних дел по РТ </a:t>
            </a:r>
          </a:p>
          <a:p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     - начальник полиции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министр строительства, архитектуры </a:t>
            </a:r>
          </a:p>
          <a:p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     и жилищно-коммунального хозяйства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представители научных и общественных организаций</a:t>
            </a:r>
          </a:p>
        </p:txBody>
      </p:sp>
    </p:spTree>
    <p:extLst>
      <p:ext uri="{BB962C8B-B14F-4D97-AF65-F5344CB8AC3E}">
        <p14:creationId xmlns:p14="http://schemas.microsoft.com/office/powerpoint/2010/main" val="271545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0" y="-1073"/>
            <a:ext cx="6917027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0" y="224311"/>
            <a:ext cx="68176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РЕСПУБЛИКАНСКАЯ ЭКСПЕРТНАЯ ГРУППА </a:t>
            </a:r>
          </a:p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ПО ВОПРОСАМ ПРОТИВОДЕЙСТВИЯ КОРРУПЦИИ</a:t>
            </a:r>
          </a:p>
        </p:txBody>
      </p:sp>
      <p:pic>
        <p:nvPicPr>
          <p:cNvPr id="16" name="Picture 2" descr="D:\3_организационный отдел\0_МК_2016\ВЫСТУПЛЕНИЯ\МС тезисы\заготовки\фото указ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064" y="1147641"/>
            <a:ext cx="2538282" cy="35799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HeroicExtremeLeftFacing" fov="6600000">
              <a:rot lat="52033" lon="1197764" rev="21304518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:\3_организационный отдел\0_МК_2016\ВЫСТУПЛЕНИЯ\лого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LineDrawing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983442"/>
            <a:ext cx="1497093" cy="149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3_организационный отдел\0_МК_2017\Тезисы МС\слайды\заготовки\карта татарстана экспертная группа май 201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72" y="1019567"/>
            <a:ext cx="5400599" cy="354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99781" y="4401053"/>
            <a:ext cx="6226576" cy="3616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900" b="1" dirty="0" smtClean="0">
                <a:solidFill>
                  <a:srgbClr val="003548"/>
                </a:solidFill>
                <a:latin typeface="JournalSansCTT" pitchFamily="2" charset="0"/>
              </a:rPr>
              <a:t>- </a:t>
            </a:r>
            <a:r>
              <a:rPr lang="ru-RU" sz="1900" b="1" dirty="0">
                <a:solidFill>
                  <a:srgbClr val="004158"/>
                </a:solidFill>
                <a:latin typeface="JournalSansCTT" pitchFamily="2" charset="0"/>
              </a:rPr>
              <a:t>выездная работа комиссий в период 2012-2018 </a:t>
            </a:r>
            <a:r>
              <a:rPr lang="ru-RU" sz="1900" b="1" dirty="0" err="1">
                <a:solidFill>
                  <a:srgbClr val="004158"/>
                </a:solidFill>
                <a:latin typeface="JournalSansCTT" pitchFamily="2" charset="0"/>
              </a:rPr>
              <a:t>гг</a:t>
            </a:r>
            <a:endParaRPr lang="ru-RU" sz="1900" b="1" dirty="0">
              <a:solidFill>
                <a:srgbClr val="004158"/>
              </a:solidFill>
              <a:latin typeface="JournalSansCTT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472" y="4457533"/>
            <a:ext cx="576064" cy="2836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67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0" y="-30882"/>
            <a:ext cx="6925698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0" y="224311"/>
            <a:ext cx="68176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РЕСПУБЛИКАНСКАЯ ЭКСПЕРТНАЯ ГРУППА </a:t>
            </a:r>
          </a:p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ПО ВОПРОСАМ ПРОТИВОДЕЙСТВИЯ КОРРУПЦИИ</a:t>
            </a:r>
          </a:p>
        </p:txBody>
      </p:sp>
      <p:pic>
        <p:nvPicPr>
          <p:cNvPr id="7" name="Picture 2" descr="D:\3_организационный отдел\0_МК_2016\ВЫСТУПЛЕНИЯ\МС тезисы\заготовки\фото указ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064" y="1147641"/>
            <a:ext cx="2538282" cy="35799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HeroicExtremeLeftFacing" fov="6600000">
              <a:rot lat="52033" lon="1197764" rev="21304518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647" y="1275606"/>
            <a:ext cx="6354706" cy="351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Пересчитывается правильность суммирования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доходов 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Проверяется соответствие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адреса проживания с разделами об имуществе, находящемся в собственности или в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пользовании </a:t>
            </a:r>
            <a:endParaRPr lang="ru-RU" sz="1900" b="1" dirty="0">
              <a:solidFill>
                <a:schemeClr val="accent1">
                  <a:lumMod val="50000"/>
                </a:schemeClr>
              </a:solidFill>
              <a:latin typeface="JournalSansCTT" pitchFamily="2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Проводится сверка места работы супругов и их участие в муниципальных или госзаказах через электронный сервис о размещенных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заказах </a:t>
            </a:r>
            <a:endParaRPr lang="ru-RU" sz="1900" b="1" dirty="0">
              <a:solidFill>
                <a:schemeClr val="accent1">
                  <a:lumMod val="50000"/>
                </a:schemeClr>
              </a:solidFill>
              <a:latin typeface="JournalSansCTT" pitchFamily="2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Используются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и другие открытые источники информации, включая сведения из социальных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JournalSansCTT" pitchFamily="2" charset="0"/>
              </a:rPr>
              <a:t>сетей</a:t>
            </a:r>
            <a:endParaRPr lang="ru-RU" sz="1900" b="1" dirty="0">
              <a:solidFill>
                <a:schemeClr val="accent1">
                  <a:lumMod val="50000"/>
                </a:schemeClr>
              </a:solidFill>
              <a:latin typeface="JournalSansC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1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3_организационный отдел\0_МК_2016\ВЫСТУПЛЕНИЯ\Фон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309"/>
          <a:stretch/>
        </p:blipFill>
        <p:spPr bwMode="auto">
          <a:xfrm>
            <a:off x="-33849" y="1"/>
            <a:ext cx="6925698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88640" y="224311"/>
            <a:ext cx="64087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35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Анализ доходов руководителя </a:t>
            </a:r>
          </a:p>
          <a:p>
            <a:pPr algn="ctr"/>
            <a:r>
              <a:rPr lang="ru-RU" sz="2200" b="1" dirty="0" smtClean="0">
                <a:solidFill>
                  <a:srgbClr val="0035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исполнительного </a:t>
            </a:r>
            <a:r>
              <a:rPr lang="ru-RU" sz="2200" b="1" dirty="0">
                <a:solidFill>
                  <a:srgbClr val="0035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комитета </a:t>
            </a:r>
            <a:r>
              <a:rPr lang="ru-RU" sz="2200" b="1" dirty="0" smtClean="0">
                <a:solidFill>
                  <a:srgbClr val="0035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муниципального района Республики Татарстан</a:t>
            </a:r>
            <a:endParaRPr lang="ru-RU" sz="2200" b="1" dirty="0">
              <a:solidFill>
                <a:srgbClr val="0035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640" y="1515343"/>
            <a:ext cx="182353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Строительная 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фирма 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«Строитель»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11466" y="1515343"/>
            <a:ext cx="181408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Строительная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организация 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«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Цереком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75095" y="2600902"/>
            <a:ext cx="2307811" cy="461665"/>
          </a:xfrm>
          <a:prstGeom prst="rect">
            <a:avLst/>
          </a:prstGeom>
          <a:solidFill>
            <a:srgbClr val="DBEEF4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ГАЛИ ИВАНОВ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3251" y="2199497"/>
            <a:ext cx="1491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учредитель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067791" y="2206770"/>
            <a:ext cx="272241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92033" y="2997545"/>
            <a:ext cx="5473935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скрыл доход в сумме 600 тыс. руб. 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(получен в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страховой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компании)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 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ournalSansCTT" pitchFamily="2" charset="0"/>
            </a:endParaRP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занизил доходы супруги ИП на 4 млн. руб.</a:t>
            </a:r>
          </a:p>
          <a:p>
            <a:pPr algn="ctr"/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urnalSansCTT" pitchFamily="2" charset="0"/>
              </a:rPr>
              <a:t>(произвел вычет расходов)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03716" y="4269804"/>
            <a:ext cx="465056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JournalSansCTT" pitchFamily="2" charset="0"/>
              </a:rPr>
              <a:t>Супруга и другие родственники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JournalSansCTT" pitchFamily="2" charset="0"/>
              </a:rPr>
              <a:t>получили доход в сумме 5 млн. руб.</a:t>
            </a:r>
            <a:endParaRPr lang="ru-RU" sz="2000" b="1" dirty="0">
              <a:solidFill>
                <a:srgbClr val="C00000"/>
              </a:solidFill>
              <a:latin typeface="JournalSansCTT" pitchFamily="2" charset="0"/>
            </a:endParaRPr>
          </a:p>
        </p:txBody>
      </p:sp>
      <p:sp>
        <p:nvSpPr>
          <p:cNvPr id="19" name="Стрелка углом вверх 18"/>
          <p:cNvSpPr/>
          <p:nvPr/>
        </p:nvSpPr>
        <p:spPr>
          <a:xfrm rot="5400000">
            <a:off x="-471183" y="3375587"/>
            <a:ext cx="2304259" cy="696583"/>
          </a:xfrm>
          <a:prstGeom prst="bentUpArrow">
            <a:avLst/>
          </a:prstGeom>
          <a:solidFill>
            <a:srgbClr val="DBEEF4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углом вверх 19"/>
          <p:cNvSpPr/>
          <p:nvPr/>
        </p:nvSpPr>
        <p:spPr>
          <a:xfrm rot="5400000" flipV="1">
            <a:off x="5035027" y="3385691"/>
            <a:ext cx="2304257" cy="676377"/>
          </a:xfrm>
          <a:prstGeom prst="bentUpArrow">
            <a:avLst/>
          </a:prstGeom>
          <a:solidFill>
            <a:srgbClr val="DBEEF4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132906" y="1402280"/>
            <a:ext cx="2666133" cy="762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муниципальные 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контракты 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на 422 млн.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руб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0781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12964</TotalTime>
  <Words>541</Words>
  <Application>Microsoft Office PowerPoint</Application>
  <PresentationFormat>Произвольный</PresentationFormat>
  <Paragraphs>94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Georgia</vt:lpstr>
      <vt:lpstr>JournalSansCTT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Панкратов А.</dc:creator>
  <cp:lastModifiedBy>Панкратов_АЮ</cp:lastModifiedBy>
  <cp:revision>383</cp:revision>
  <cp:lastPrinted>2017-05-23T12:20:16Z</cp:lastPrinted>
  <dcterms:created xsi:type="dcterms:W3CDTF">2012-04-19T09:46:48Z</dcterms:created>
  <dcterms:modified xsi:type="dcterms:W3CDTF">2018-11-23T05:43:49Z</dcterms:modified>
</cp:coreProperties>
</file>