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82" r:id="rId2"/>
    <p:sldId id="289" r:id="rId3"/>
    <p:sldId id="280" r:id="rId4"/>
    <p:sldId id="287" r:id="rId5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F3F"/>
    <a:srgbClr val="FF8989"/>
    <a:srgbClr val="3D0F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171" autoAdjust="0"/>
  </p:normalViewPr>
  <p:slideViewPr>
    <p:cSldViewPr>
      <p:cViewPr>
        <p:scale>
          <a:sx n="100" d="100"/>
          <a:sy n="100" d="100"/>
        </p:scale>
        <p:origin x="-1908" y="-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725180446194225"/>
          <c:y val="0.17107086614173228"/>
          <c:w val="0.81897961167185473"/>
          <c:h val="0.615832803766711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Состоялись в 2017 году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5.4413720808948194E-3"/>
                  <c:y val="0.14078369602245203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>
                        <a:latin typeface="+mj-lt"/>
                      </a:rPr>
                      <a:t>7,1 </a:t>
                    </a:r>
                    <a:r>
                      <a:rPr lang="ru-RU" sz="1200" dirty="0" smtClean="0">
                        <a:latin typeface="+mj-lt"/>
                      </a:rPr>
                      <a:t>трлн.</a:t>
                    </a:r>
                  </a:p>
                  <a:p>
                    <a:r>
                      <a:rPr lang="ru-RU" sz="1200" dirty="0" smtClean="0">
                        <a:latin typeface="+mj-lt"/>
                      </a:rPr>
                      <a:t>руб.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7.1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Объявлено на 30 октября 2018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1830116628964052E-3"/>
                  <c:y val="0.1494516690575083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6,2 </a:t>
                    </a:r>
                    <a:r>
                      <a:rPr lang="ru-RU" sz="1200" dirty="0" smtClean="0"/>
                      <a:t>трлн.</a:t>
                    </a:r>
                  </a:p>
                  <a:p>
                    <a:r>
                      <a:rPr lang="ru-RU" sz="1200" dirty="0" smtClean="0"/>
                      <a:t>руб.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6.2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83"/>
        <c:axId val="33933312"/>
        <c:axId val="36825920"/>
      </c:barChart>
      <c:catAx>
        <c:axId val="339333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6825920"/>
        <c:crosses val="autoZero"/>
        <c:auto val="1"/>
        <c:lblAlgn val="ctr"/>
        <c:lblOffset val="100"/>
        <c:noMultiLvlLbl val="0"/>
      </c:catAx>
      <c:valAx>
        <c:axId val="36825920"/>
        <c:scaling>
          <c:orientation val="minMax"/>
          <c:max val="8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+mj-lt"/>
              </a:defRPr>
            </a:pPr>
            <a:endParaRPr lang="ru-RU"/>
          </a:p>
        </c:txPr>
        <c:crossAx val="33933312"/>
        <c:crosses val="autoZero"/>
        <c:crossBetween val="between"/>
      </c:valAx>
      <c:spPr>
        <a:noFill/>
      </c:spPr>
    </c:plotArea>
    <c:legend>
      <c:legendPos val="b"/>
      <c:layout>
        <c:manualLayout>
          <c:xMode val="edge"/>
          <c:yMode val="edge"/>
          <c:x val="4.8666029827061516E-2"/>
          <c:y val="0.80902136088229559"/>
          <c:w val="0.90668282967482738"/>
          <c:h val="0.19097863911770441"/>
        </c:manualLayout>
      </c:layout>
      <c:overlay val="0"/>
      <c:txPr>
        <a:bodyPr/>
        <a:lstStyle/>
        <a:p>
          <a:pPr>
            <a:defRPr sz="1200">
              <a:latin typeface="+mj-lt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725394017468362"/>
          <c:y val="0.17107080361016291"/>
          <c:w val="0.81897961167185473"/>
          <c:h val="0.615832803766711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Состоялись в 2017 году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0262792073972824E-2"/>
                  <c:y val="9.2668299368102086E-2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>
                        <a:latin typeface="+mj-lt"/>
                      </a:rPr>
                      <a:t>27 </a:t>
                    </a:r>
                    <a:r>
                      <a:rPr lang="ru-RU" sz="1200" dirty="0" smtClean="0">
                        <a:latin typeface="+mj-lt"/>
                      </a:rPr>
                      <a:t>трлн.</a:t>
                    </a:r>
                  </a:p>
                  <a:p>
                    <a:r>
                      <a:rPr lang="ru-RU" sz="1200" dirty="0" smtClean="0">
                        <a:latin typeface="+mj-lt"/>
                      </a:rPr>
                      <a:t>руб.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27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Объявлено на 30 октября 2018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2536995438838889E-5"/>
                  <c:y val="0.1642758778976359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16,4 </a:t>
                    </a:r>
                    <a:r>
                      <a:rPr lang="ru-RU" sz="1200" dirty="0" smtClean="0"/>
                      <a:t>трлн.</a:t>
                    </a:r>
                  </a:p>
                  <a:p>
                    <a:r>
                      <a:rPr lang="ru-RU" sz="1200" dirty="0" smtClean="0"/>
                      <a:t>руб.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16.399999999999999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83"/>
        <c:axId val="35846656"/>
        <c:axId val="36825344"/>
      </c:barChart>
      <c:catAx>
        <c:axId val="35846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6825344"/>
        <c:crosses val="autoZero"/>
        <c:auto val="1"/>
        <c:lblAlgn val="ctr"/>
        <c:lblOffset val="100"/>
        <c:noMultiLvlLbl val="0"/>
      </c:catAx>
      <c:valAx>
        <c:axId val="36825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+mj-lt"/>
              </a:defRPr>
            </a:pPr>
            <a:endParaRPr lang="ru-RU"/>
          </a:p>
        </c:txPr>
        <c:crossAx val="3584665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7804205672308348E-2"/>
          <c:y val="0.80902136088229559"/>
          <c:w val="0.96683622935255487"/>
          <c:h val="0.19097863911770441"/>
        </c:manualLayout>
      </c:layout>
      <c:overlay val="0"/>
      <c:txPr>
        <a:bodyPr/>
        <a:lstStyle/>
        <a:p>
          <a:pPr>
            <a:defRPr sz="1200">
              <a:latin typeface="+mj-lt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F43395-41D2-44A5-8A20-0F8E8C801E77}" type="datetimeFigureOut">
              <a:rPr lang="ru-RU" smtClean="0"/>
              <a:t>20.11.2018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EA13B-62EC-4FB5-B90A-AC4244680E6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9911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EA13B-62EC-4FB5-B90A-AC4244680E6A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0588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EA13B-62EC-4FB5-B90A-AC4244680E6A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868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EA13B-62EC-4FB5-B90A-AC4244680E6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979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EA13B-62EC-4FB5-B90A-AC4244680E6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979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512E6-BA0D-4ED3-8F45-0ADEDDE63363}" type="datetimeFigureOut">
              <a:rPr lang="ru-RU" smtClean="0"/>
              <a:t>20.11.2018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34D150-6717-42A7-947E-A69CD327635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512E6-BA0D-4ED3-8F45-0ADEDDE63363}" type="datetimeFigureOut">
              <a:rPr lang="ru-RU" smtClean="0"/>
              <a:t>20.11.2018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D150-6717-42A7-947E-A69CD327635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512E6-BA0D-4ED3-8F45-0ADEDDE63363}" type="datetimeFigureOut">
              <a:rPr lang="ru-RU" smtClean="0"/>
              <a:t>20.11.2018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D150-6717-42A7-947E-A69CD327635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7B512E6-BA0D-4ED3-8F45-0ADEDDE63363}" type="datetimeFigureOut">
              <a:rPr lang="ru-RU" smtClean="0"/>
              <a:t>20.11.2018</a:t>
            </a:fld>
            <a:endParaRPr lang="ru-RU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34D150-6717-42A7-947E-A69CD327635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512E6-BA0D-4ED3-8F45-0ADEDDE63363}" type="datetimeFigureOut">
              <a:rPr lang="ru-RU" smtClean="0"/>
              <a:t>20.11.2018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34D150-6717-42A7-947E-A69CD327635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512E6-BA0D-4ED3-8F45-0ADEDDE63363}" type="datetimeFigureOut">
              <a:rPr lang="ru-RU" smtClean="0"/>
              <a:t>20.11.2018</a:t>
            </a:fld>
            <a:endParaRPr lang="ru-RU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34D150-6717-42A7-947E-A69CD327635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512E6-BA0D-4ED3-8F45-0ADEDDE63363}" type="datetimeFigureOut">
              <a:rPr lang="ru-RU" smtClean="0"/>
              <a:t>20.11.2018</a:t>
            </a:fld>
            <a:endParaRPr lang="ru-RU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34D150-6717-42A7-947E-A69CD327635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17B512E6-BA0D-4ED3-8F45-0ADEDDE63363}" type="datetimeFigureOut">
              <a:rPr lang="ru-RU" smtClean="0"/>
              <a:t>20.11.2018</a:t>
            </a:fld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34D150-6717-42A7-947E-A69CD327635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512E6-BA0D-4ED3-8F45-0ADEDDE63363}" type="datetimeFigureOut">
              <a:rPr lang="ru-RU" smtClean="0"/>
              <a:t>20.11.2018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D150-6717-42A7-947E-A69CD327635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512E6-BA0D-4ED3-8F45-0ADEDDE63363}" type="datetimeFigureOut">
              <a:rPr lang="ru-RU" smtClean="0"/>
              <a:t>20.11.2018</a:t>
            </a:fld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34D150-6717-42A7-947E-A69CD327635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512E6-BA0D-4ED3-8F45-0ADEDDE63363}" type="datetimeFigureOut">
              <a:rPr lang="ru-RU" smtClean="0"/>
              <a:t>20.11.2018</a:t>
            </a:fld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34D150-6717-42A7-947E-A69CD327635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512E6-BA0D-4ED3-8F45-0ADEDDE63363}" type="datetimeFigureOut">
              <a:rPr lang="ru-RU" smtClean="0"/>
              <a:t>20.11.2018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4D150-6717-42A7-947E-A69CD327635B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5301208"/>
            <a:ext cx="3096344" cy="432048"/>
          </a:xfrm>
        </p:spPr>
        <p:txBody>
          <a:bodyPr>
            <a:normAutofit fontScale="25000" lnSpcReduction="20000"/>
          </a:bodyPr>
          <a:lstStyle/>
          <a:p>
            <a:r>
              <a:rPr lang="ru-RU" altLang="ru-RU" sz="8000" b="1" i="0" dirty="0" smtClean="0">
                <a:solidFill>
                  <a:schemeClr val="tx1"/>
                </a:solidFill>
              </a:rPr>
              <a:t>Аудитор </a:t>
            </a:r>
            <a:r>
              <a:rPr lang="ru-RU" altLang="ru-RU" sz="8000" b="1" i="0" dirty="0" err="1" smtClean="0">
                <a:solidFill>
                  <a:schemeClr val="tx1"/>
                </a:solidFill>
              </a:rPr>
              <a:t>М.С.Рохмистров</a:t>
            </a:r>
            <a:endParaRPr lang="ru-RU" altLang="ru-RU" sz="8000" b="1" i="0" dirty="0" smtClean="0">
              <a:solidFill>
                <a:schemeClr val="tx1"/>
              </a:solidFill>
            </a:endParaRPr>
          </a:p>
          <a:p>
            <a:pPr algn="ctr"/>
            <a:r>
              <a:rPr lang="ru-RU" altLang="ru-RU" sz="8000" b="1" i="0" dirty="0">
                <a:solidFill>
                  <a:schemeClr val="tx1"/>
                </a:solidFill>
              </a:rPr>
              <a:t>н</a:t>
            </a:r>
            <a:r>
              <a:rPr lang="ru-RU" altLang="ru-RU" sz="8000" b="1" i="0" dirty="0" smtClean="0">
                <a:solidFill>
                  <a:schemeClr val="tx1"/>
                </a:solidFill>
              </a:rPr>
              <a:t>оябрь 2018 г.</a:t>
            </a:r>
            <a:endParaRPr lang="ru-RU" altLang="ru-RU" sz="8000" dirty="0">
              <a:solidFill>
                <a:schemeClr val="tx1"/>
              </a:solidFill>
            </a:endParaRPr>
          </a:p>
          <a:p>
            <a:endParaRPr lang="ru-RU" b="1" dirty="0"/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395536" y="1484784"/>
            <a:ext cx="8352928" cy="1245938"/>
          </a:xfrm>
          <a:prstGeom prst="snip2Diag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1612166"/>
            <a:ext cx="59046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6666"/>
                </a:solidFill>
                <a:latin typeface="+mj-lt"/>
              </a:rPr>
              <a:t>Счетная палата Российской Федерации</a:t>
            </a:r>
          </a:p>
        </p:txBody>
      </p:sp>
      <p:pic>
        <p:nvPicPr>
          <p:cNvPr id="1026" name="Picture 2" descr="http://portal/Style%20Library/Images/logo_new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11430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622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 txBox="1">
            <a:spLocks/>
          </p:cNvSpPr>
          <p:nvPr/>
        </p:nvSpPr>
        <p:spPr>
          <a:xfrm>
            <a:off x="2986403" y="4946792"/>
            <a:ext cx="3273598" cy="1794576"/>
          </a:xfrm>
          <a:prstGeom prst="rect">
            <a:avLst/>
          </a:prstGeom>
          <a:ln w="44450" cap="rnd" cmpd="dbl">
            <a:solidFill>
              <a:schemeClr val="tx1"/>
            </a:solidFill>
            <a:prstDash val="lgDash"/>
            <a:bevel/>
          </a:ln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96944" cy="515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Объем закупок</a:t>
            </a:r>
            <a:br>
              <a:rPr lang="ru-RU" sz="2400" dirty="0" smtClean="0"/>
            </a:br>
            <a:endParaRPr lang="ru-RU" dirty="0"/>
          </a:p>
        </p:txBody>
      </p:sp>
      <p:sp>
        <p:nvSpPr>
          <p:cNvPr id="6" name="Объект 3"/>
          <p:cNvSpPr txBox="1">
            <a:spLocks/>
          </p:cNvSpPr>
          <p:nvPr/>
        </p:nvSpPr>
        <p:spPr>
          <a:xfrm>
            <a:off x="2509464" y="6525344"/>
            <a:ext cx="3859222" cy="7930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ru-RU" sz="2000" b="1" dirty="0" smtClean="0">
              <a:solidFill>
                <a:srgbClr val="C00000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26600" y="4983832"/>
            <a:ext cx="3303984" cy="533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0112" y="112474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947969" y="1113656"/>
            <a:ext cx="2583904" cy="5151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400" u="sng" dirty="0" smtClean="0">
                <a:solidFill>
                  <a:schemeClr val="bg2">
                    <a:lumMod val="50000"/>
                  </a:schemeClr>
                </a:solidFill>
              </a:rPr>
              <a:t>44-фз</a:t>
            </a:r>
            <a:endParaRPr lang="ru-RU" sz="2400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5191502" y="1124744"/>
            <a:ext cx="3589162" cy="5151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</a:rPr>
              <a:t>223-фз</a:t>
            </a:r>
            <a:endParaRPr lang="ru-RU" sz="2400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28" name="Диаграмма 27"/>
          <p:cNvGraphicFramePr/>
          <p:nvPr>
            <p:extLst>
              <p:ext uri="{D42A27DB-BD31-4B8C-83A1-F6EECF244321}">
                <p14:modId xmlns:p14="http://schemas.microsoft.com/office/powerpoint/2010/main" val="2225539480"/>
              </p:ext>
            </p:extLst>
          </p:nvPr>
        </p:nvGraphicFramePr>
        <p:xfrm>
          <a:off x="322817" y="1479011"/>
          <a:ext cx="4214562" cy="3199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Диаграмма 28"/>
          <p:cNvGraphicFramePr/>
          <p:nvPr>
            <p:extLst>
              <p:ext uri="{D42A27DB-BD31-4B8C-83A1-F6EECF244321}">
                <p14:modId xmlns:p14="http://schemas.microsoft.com/office/powerpoint/2010/main" val="534988674"/>
              </p:ext>
            </p:extLst>
          </p:nvPr>
        </p:nvGraphicFramePr>
        <p:xfrm>
          <a:off x="4784573" y="1628800"/>
          <a:ext cx="4043539" cy="30150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2915816" y="5007367"/>
            <a:ext cx="334418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+mj-lt"/>
              </a:rPr>
              <a:t>В </a:t>
            </a:r>
            <a:r>
              <a:rPr lang="ru-RU" sz="1600" b="1" dirty="0" smtClean="0">
                <a:latin typeface="+mj-lt"/>
              </a:rPr>
              <a:t>2018 году </a:t>
            </a:r>
            <a:r>
              <a:rPr lang="ru-RU" sz="1600" b="1" dirty="0">
                <a:latin typeface="+mj-lt"/>
              </a:rPr>
              <a:t>объявлено закупок на сумму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+mj-lt"/>
              </a:rPr>
              <a:t>22,6 </a:t>
            </a:r>
            <a:r>
              <a:rPr lang="ru-RU" sz="1600" b="1" dirty="0" err="1">
                <a:solidFill>
                  <a:srgbClr val="C00000"/>
                </a:solidFill>
                <a:latin typeface="+mj-lt"/>
              </a:rPr>
              <a:t>трлн.руб</a:t>
            </a:r>
            <a:r>
              <a:rPr lang="ru-RU" sz="1600" b="1" dirty="0">
                <a:solidFill>
                  <a:srgbClr val="C00000"/>
                </a:solidFill>
                <a:latin typeface="+mj-lt"/>
              </a:rPr>
              <a:t>. </a:t>
            </a:r>
            <a:r>
              <a:rPr lang="ru-RU" sz="1600" b="1" dirty="0">
                <a:solidFill>
                  <a:srgbClr val="C00000"/>
                </a:solidFill>
              </a:rPr>
              <a:t/>
            </a:r>
            <a:br>
              <a:rPr lang="ru-RU" sz="1600" b="1" dirty="0">
                <a:solidFill>
                  <a:srgbClr val="C00000"/>
                </a:solidFill>
              </a:rPr>
            </a:br>
            <a:r>
              <a:rPr lang="ru-RU" sz="1400" b="1" dirty="0" smtClean="0">
                <a:latin typeface="+mj-lt"/>
              </a:rPr>
              <a:t>(на 30.10.2018г.)</a:t>
            </a:r>
          </a:p>
          <a:p>
            <a:pPr algn="ctr"/>
            <a:endParaRPr lang="ru-RU" sz="800" b="1" dirty="0" smtClean="0">
              <a:solidFill>
                <a:srgbClr val="C00000"/>
              </a:solidFill>
              <a:latin typeface="+mj-lt"/>
            </a:endParaRP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+mj-lt"/>
              </a:rPr>
              <a:t>34,1 </a:t>
            </a:r>
            <a:r>
              <a:rPr lang="ru-RU" sz="1600" b="1" dirty="0" err="1" smtClean="0">
                <a:solidFill>
                  <a:srgbClr val="C00000"/>
                </a:solidFill>
                <a:latin typeface="+mj-lt"/>
              </a:rPr>
              <a:t>трлн.руб</a:t>
            </a:r>
            <a:r>
              <a:rPr lang="ru-RU" sz="1600" b="1" dirty="0" smtClean="0">
                <a:solidFill>
                  <a:srgbClr val="C00000"/>
                </a:solidFill>
                <a:latin typeface="+mj-lt"/>
              </a:rPr>
              <a:t>. </a:t>
            </a:r>
            <a:br>
              <a:rPr lang="ru-RU" sz="1600" b="1" dirty="0" smtClean="0">
                <a:solidFill>
                  <a:srgbClr val="C00000"/>
                </a:solidFill>
                <a:latin typeface="+mj-lt"/>
              </a:rPr>
            </a:br>
            <a:r>
              <a:rPr lang="ru-RU" sz="1600" b="1" dirty="0" smtClean="0">
                <a:latin typeface="+mj-lt"/>
              </a:rPr>
              <a:t>по итогам 2017 года</a:t>
            </a:r>
            <a:endParaRPr lang="ru-RU" sz="1600" b="1" dirty="0">
              <a:latin typeface="+mj-lt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79512" y="1680055"/>
            <a:ext cx="4358578" cy="3045089"/>
          </a:xfrm>
          <a:prstGeom prst="rect">
            <a:avLst/>
          </a:prstGeom>
          <a:ln w="38100" cmpd="dbl">
            <a:solidFill>
              <a:schemeClr val="bg2">
                <a:lumMod val="50000"/>
              </a:schemeClr>
            </a:solidFill>
            <a:prstDash val="lgDash"/>
          </a:ln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648197" y="1680055"/>
            <a:ext cx="4316292" cy="3045089"/>
          </a:xfrm>
          <a:prstGeom prst="rect">
            <a:avLst/>
          </a:prstGeom>
          <a:ln w="38100" cmpd="dbl">
            <a:solidFill>
              <a:schemeClr val="accent2">
                <a:lumMod val="75000"/>
              </a:schemeClr>
            </a:solidFill>
            <a:prstDash val="lgDash"/>
          </a:ln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54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0668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Сравнительный анализ закупок по итогам 9 месяцев 2018 года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935893" y="1890543"/>
            <a:ext cx="3486912" cy="4583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700" i="0" cap="all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Уровень Конкуренции</a:t>
            </a:r>
            <a:endParaRPr lang="ru-RU" b="1" dirty="0"/>
          </a:p>
        </p:txBody>
      </p:sp>
      <p:sp>
        <p:nvSpPr>
          <p:cNvPr id="19" name="Объект 3"/>
          <p:cNvSpPr>
            <a:spLocks noGrp="1"/>
          </p:cNvSpPr>
          <p:nvPr>
            <p:ph sz="half" idx="2"/>
          </p:nvPr>
        </p:nvSpPr>
        <p:spPr>
          <a:xfrm>
            <a:off x="2699792" y="3474719"/>
            <a:ext cx="4104456" cy="4583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700" i="0" cap="all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Относительная экономия</a:t>
            </a:r>
            <a:endParaRPr lang="ru-RU" b="1" dirty="0"/>
          </a:p>
        </p:txBody>
      </p:sp>
      <p:sp>
        <p:nvSpPr>
          <p:cNvPr id="25" name="Объект 3"/>
          <p:cNvSpPr>
            <a:spLocks noGrp="1"/>
          </p:cNvSpPr>
          <p:nvPr>
            <p:ph sz="half" idx="2"/>
          </p:nvPr>
        </p:nvSpPr>
        <p:spPr>
          <a:xfrm>
            <a:off x="2627785" y="5130903"/>
            <a:ext cx="4319816" cy="458337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1700" i="0" cap="all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Доля объявляемых </a:t>
            </a:r>
          </a:p>
          <a:p>
            <a:pPr marL="0" indent="0" algn="ctr">
              <a:buNone/>
            </a:pPr>
            <a:r>
              <a:rPr lang="ru-RU" sz="1700" i="0" cap="all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конкурсов и аукционов</a:t>
            </a:r>
            <a:endParaRPr lang="ru-RU" b="1" dirty="0"/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987796" y="1329680"/>
            <a:ext cx="2583904" cy="5151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400" u="sng" dirty="0" smtClean="0">
                <a:solidFill>
                  <a:schemeClr val="bg2">
                    <a:lumMod val="50000"/>
                  </a:schemeClr>
                </a:solidFill>
              </a:rPr>
              <a:t>44-фз</a:t>
            </a:r>
            <a:endParaRPr lang="ru-RU" sz="2400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4932040" y="1329680"/>
            <a:ext cx="3589162" cy="5151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</a:rPr>
              <a:t>223-фз</a:t>
            </a:r>
            <a:endParaRPr lang="ru-RU" sz="2400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115616" y="1862826"/>
            <a:ext cx="7196183" cy="4716524"/>
            <a:chOff x="1115616" y="1628800"/>
            <a:chExt cx="7196183" cy="4716524"/>
          </a:xfrm>
        </p:grpSpPr>
        <p:sp>
          <p:nvSpPr>
            <p:cNvPr id="7" name="Подзаголовок 2"/>
            <p:cNvSpPr txBox="1">
              <a:spLocks/>
            </p:cNvSpPr>
            <p:nvPr/>
          </p:nvSpPr>
          <p:spPr>
            <a:xfrm>
              <a:off x="1124700" y="2492896"/>
              <a:ext cx="3015252" cy="75608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>
              <a:lvl1pPr marL="274320" indent="-27432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i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800" i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i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800" i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800" i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i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i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i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ru-RU" b="1" dirty="0">
                  <a:solidFill>
                    <a:srgbClr val="7030A0"/>
                  </a:solidFill>
                  <a:latin typeface="+mj-lt"/>
                </a:rPr>
                <a:t>2,9 заявки на 1 </a:t>
              </a:r>
              <a:r>
                <a:rPr lang="ru-RU" b="1" dirty="0" smtClean="0">
                  <a:solidFill>
                    <a:srgbClr val="7030A0"/>
                  </a:solidFill>
                  <a:latin typeface="+mj-lt"/>
                </a:rPr>
                <a:t>лот – 2017 год</a:t>
              </a:r>
              <a:endParaRPr lang="ru-RU" b="1" dirty="0">
                <a:solidFill>
                  <a:srgbClr val="7030A0"/>
                </a:solidFill>
                <a:latin typeface="+mj-lt"/>
              </a:endParaRPr>
            </a:p>
            <a:p>
              <a:pPr marL="0" indent="0" algn="ctr">
                <a:buNone/>
              </a:pPr>
              <a:endParaRPr lang="ru-RU" sz="1000" b="1" dirty="0" smtClean="0">
                <a:solidFill>
                  <a:srgbClr val="7030A0"/>
                </a:solidFill>
                <a:latin typeface="+mj-lt"/>
              </a:endParaRPr>
            </a:p>
            <a:p>
              <a:pPr marL="0" indent="0" algn="ctr">
                <a:buNone/>
              </a:pPr>
              <a:r>
                <a:rPr lang="ru-RU" b="1" dirty="0" smtClean="0">
                  <a:solidFill>
                    <a:srgbClr val="7030A0"/>
                  </a:solidFill>
                  <a:latin typeface="+mj-lt"/>
                </a:rPr>
                <a:t>3 заявки на 1 лот – 2018 год</a:t>
              </a:r>
              <a:endParaRPr lang="ru-RU" b="1" dirty="0">
                <a:solidFill>
                  <a:srgbClr val="7030A0"/>
                </a:solidFill>
                <a:latin typeface="+mj-lt"/>
              </a:endParaRPr>
            </a:p>
          </p:txBody>
        </p:sp>
        <p:sp>
          <p:nvSpPr>
            <p:cNvPr id="11" name="Заголовок 1"/>
            <p:cNvSpPr txBox="1">
              <a:spLocks/>
            </p:cNvSpPr>
            <p:nvPr/>
          </p:nvSpPr>
          <p:spPr>
            <a:xfrm>
              <a:off x="2411097" y="1628800"/>
              <a:ext cx="4536504" cy="576064"/>
            </a:xfrm>
            <a:prstGeom prst="rect">
              <a:avLst/>
            </a:prstGeom>
            <a:ln w="38100" cmpd="dbl">
              <a:solidFill>
                <a:schemeClr val="tx1">
                  <a:alpha val="83000"/>
                </a:schemeClr>
              </a:solidFill>
              <a:prstDash val="dash"/>
            </a:ln>
          </p:spPr>
          <p:txBody>
            <a:bodyPr vert="horz" lIns="91440" tIns="45720" rIns="91440" bIns="45720" rtlCol="0" anchor="t">
              <a:normAutofit fontScale="85000" lnSpcReduction="20000"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1800" kern="1200" cap="all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pPr algn="ctr"/>
              <a:r>
                <a:rPr lang="ru-RU" sz="2000" dirty="0" smtClean="0"/>
                <a:t/>
              </a:r>
              <a:br>
                <a:rPr lang="ru-RU" sz="2000" dirty="0" smtClean="0"/>
              </a:br>
              <a:endParaRPr lang="ru-RU" sz="2400" dirty="0">
                <a:solidFill>
                  <a:srgbClr val="002060"/>
                </a:solidFill>
              </a:endParaRP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1115616" y="2420888"/>
              <a:ext cx="3025000" cy="679721"/>
            </a:xfrm>
            <a:prstGeom prst="round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5296547" y="2389239"/>
              <a:ext cx="3015252" cy="711370"/>
            </a:xfrm>
            <a:prstGeom prst="roundRect">
              <a:avLst/>
            </a:prstGeom>
            <a:noFill/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1194573" y="4008578"/>
              <a:ext cx="2470633" cy="752569"/>
            </a:xfrm>
            <a:prstGeom prst="round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5636835" y="4008579"/>
              <a:ext cx="2448272" cy="752568"/>
            </a:xfrm>
            <a:prstGeom prst="roundRect">
              <a:avLst/>
            </a:prstGeom>
            <a:noFill/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одзаголовок 2"/>
            <p:cNvSpPr txBox="1">
              <a:spLocks/>
            </p:cNvSpPr>
            <p:nvPr/>
          </p:nvSpPr>
          <p:spPr>
            <a:xfrm>
              <a:off x="1269123" y="4041068"/>
              <a:ext cx="2299174" cy="86409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74320" indent="-27432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i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800" i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i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800" i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800" i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i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i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i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ru-RU" b="1" dirty="0" smtClean="0">
                  <a:solidFill>
                    <a:srgbClr val="7030A0"/>
                  </a:solidFill>
                  <a:latin typeface="+mj-lt"/>
                </a:rPr>
                <a:t>6,7% - 2017 год</a:t>
              </a:r>
            </a:p>
            <a:p>
              <a:pPr marL="0" indent="0" algn="ctr">
                <a:buNone/>
              </a:pPr>
              <a:r>
                <a:rPr lang="ru-RU" b="1" dirty="0" smtClean="0">
                  <a:solidFill>
                    <a:srgbClr val="7030A0"/>
                  </a:solidFill>
                  <a:latin typeface="+mj-lt"/>
                </a:rPr>
                <a:t>5,2 % - 2018 год</a:t>
              </a:r>
              <a:endParaRPr lang="ru-RU" b="1" dirty="0">
                <a:solidFill>
                  <a:srgbClr val="7030A0"/>
                </a:solidFill>
                <a:latin typeface="+mj-lt"/>
              </a:endParaRPr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1216935" y="5571238"/>
              <a:ext cx="2448272" cy="774086"/>
            </a:xfrm>
            <a:prstGeom prst="round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5641493" y="5571238"/>
              <a:ext cx="2448272" cy="754666"/>
            </a:xfrm>
            <a:prstGeom prst="roundRect">
              <a:avLst/>
            </a:prstGeom>
            <a:noFill/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Заголовок 1"/>
            <p:cNvSpPr txBox="1">
              <a:spLocks/>
            </p:cNvSpPr>
            <p:nvPr/>
          </p:nvSpPr>
          <p:spPr>
            <a:xfrm>
              <a:off x="2449217" y="4879005"/>
              <a:ext cx="4536504" cy="576064"/>
            </a:xfrm>
            <a:prstGeom prst="rect">
              <a:avLst/>
            </a:prstGeom>
            <a:ln w="38100" cmpd="dbl">
              <a:solidFill>
                <a:schemeClr val="tx1">
                  <a:alpha val="83000"/>
                </a:schemeClr>
              </a:solidFill>
              <a:prstDash val="dash"/>
            </a:ln>
          </p:spPr>
          <p:txBody>
            <a:bodyPr vert="horz" lIns="91440" tIns="45720" rIns="91440" bIns="45720" rtlCol="0" anchor="t">
              <a:normAutofit fontScale="85000" lnSpcReduction="20000"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1800" kern="1200" cap="all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pPr algn="ctr"/>
              <a:r>
                <a:rPr lang="ru-RU" sz="2000" dirty="0" smtClean="0"/>
                <a:t/>
              </a:r>
              <a:br>
                <a:rPr lang="ru-RU" sz="2000" dirty="0" smtClean="0"/>
              </a:br>
              <a:endParaRPr lang="ru-RU" sz="2400" dirty="0">
                <a:solidFill>
                  <a:srgbClr val="002060"/>
                </a:solidFill>
              </a:endParaRPr>
            </a:p>
          </p:txBody>
        </p:sp>
        <p:sp>
          <p:nvSpPr>
            <p:cNvPr id="33" name="Заголовок 1"/>
            <p:cNvSpPr txBox="1">
              <a:spLocks/>
            </p:cNvSpPr>
            <p:nvPr/>
          </p:nvSpPr>
          <p:spPr>
            <a:xfrm>
              <a:off x="2435721" y="3212976"/>
              <a:ext cx="4536504" cy="576064"/>
            </a:xfrm>
            <a:prstGeom prst="rect">
              <a:avLst/>
            </a:prstGeom>
            <a:ln w="38100" cmpd="dbl">
              <a:solidFill>
                <a:schemeClr val="tx1">
                  <a:alpha val="83000"/>
                </a:schemeClr>
              </a:solidFill>
              <a:prstDash val="dash"/>
            </a:ln>
          </p:spPr>
          <p:txBody>
            <a:bodyPr vert="horz" lIns="91440" tIns="45720" rIns="91440" bIns="45720" rtlCol="0" anchor="t">
              <a:normAutofit fontScale="85000" lnSpcReduction="20000"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1800" kern="1200" cap="all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pPr algn="ctr"/>
              <a:r>
                <a:rPr lang="ru-RU" sz="2000" dirty="0" smtClean="0"/>
                <a:t/>
              </a:r>
              <a:br>
                <a:rPr lang="ru-RU" sz="2000" dirty="0" smtClean="0"/>
              </a:br>
              <a:endParaRPr lang="ru-RU" sz="2400" dirty="0">
                <a:solidFill>
                  <a:srgbClr val="002060"/>
                </a:solidFill>
              </a:endParaRPr>
            </a:p>
          </p:txBody>
        </p:sp>
      </p:grpSp>
      <p:sp>
        <p:nvSpPr>
          <p:cNvPr id="24" name="Подзаголовок 2"/>
          <p:cNvSpPr txBox="1">
            <a:spLocks/>
          </p:cNvSpPr>
          <p:nvPr/>
        </p:nvSpPr>
        <p:spPr>
          <a:xfrm>
            <a:off x="5296547" y="2672916"/>
            <a:ext cx="3015252" cy="75608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+mj-lt"/>
              </a:rPr>
              <a:t>1,8 заявки </a:t>
            </a:r>
            <a:r>
              <a:rPr lang="ru-RU" b="1" dirty="0">
                <a:solidFill>
                  <a:srgbClr val="7030A0"/>
                </a:solidFill>
                <a:latin typeface="+mj-lt"/>
              </a:rPr>
              <a:t>на 1 </a:t>
            </a:r>
            <a:r>
              <a:rPr lang="ru-RU" b="1" dirty="0" smtClean="0">
                <a:solidFill>
                  <a:srgbClr val="7030A0"/>
                </a:solidFill>
                <a:latin typeface="+mj-lt"/>
              </a:rPr>
              <a:t>лот – 2017 год</a:t>
            </a:r>
            <a:endParaRPr lang="ru-RU" b="1" dirty="0">
              <a:solidFill>
                <a:srgbClr val="7030A0"/>
              </a:solidFill>
              <a:latin typeface="+mj-lt"/>
            </a:endParaRPr>
          </a:p>
          <a:p>
            <a:pPr marL="0" indent="0" algn="ctr">
              <a:buNone/>
            </a:pPr>
            <a:endParaRPr lang="ru-RU" sz="1000" b="1" dirty="0" smtClean="0">
              <a:solidFill>
                <a:srgbClr val="7030A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+mj-lt"/>
              </a:rPr>
              <a:t>1,6 заявки на 1 лот – 2018 год</a:t>
            </a:r>
            <a:endParaRPr lang="ru-RU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34" name="Подзаголовок 2"/>
          <p:cNvSpPr txBox="1">
            <a:spLocks/>
          </p:cNvSpPr>
          <p:nvPr/>
        </p:nvSpPr>
        <p:spPr>
          <a:xfrm>
            <a:off x="5729210" y="4221088"/>
            <a:ext cx="2299174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+mj-lt"/>
              </a:rPr>
              <a:t>1,3% - 2017 год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+mj-lt"/>
              </a:rPr>
              <a:t>3,8 % - 2018 год</a:t>
            </a:r>
            <a:endParaRPr lang="ru-RU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35" name="Подзаголовок 2"/>
          <p:cNvSpPr txBox="1">
            <a:spLocks/>
          </p:cNvSpPr>
          <p:nvPr/>
        </p:nvSpPr>
        <p:spPr>
          <a:xfrm>
            <a:off x="1250098" y="5805264"/>
            <a:ext cx="2299174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+mj-lt"/>
              </a:rPr>
              <a:t>73,2% - 2017 год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+mj-lt"/>
              </a:rPr>
              <a:t>76,5% - 2018 год</a:t>
            </a:r>
            <a:endParaRPr lang="ru-RU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36" name="Подзаголовок 2"/>
          <p:cNvSpPr txBox="1">
            <a:spLocks/>
          </p:cNvSpPr>
          <p:nvPr/>
        </p:nvSpPr>
        <p:spPr>
          <a:xfrm>
            <a:off x="5652120" y="5805264"/>
            <a:ext cx="2299174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+mj-lt"/>
              </a:rPr>
              <a:t>3,2% - 2017 год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+mj-lt"/>
              </a:rPr>
              <a:t>4,4% - 2018 год</a:t>
            </a:r>
            <a:endParaRPr lang="ru-RU" b="1" dirty="0">
              <a:solidFill>
                <a:srgbClr val="7030A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6582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72008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Результаты аудита в сфере </a:t>
            </a:r>
            <a:r>
              <a:rPr lang="ru-RU" sz="2000" dirty="0"/>
              <a:t>закупок</a:t>
            </a:r>
            <a:br>
              <a:rPr lang="ru-RU" sz="2000" dirty="0"/>
            </a:br>
            <a:r>
              <a:rPr lang="ru-RU" sz="2000" dirty="0"/>
              <a:t>по итогам </a:t>
            </a:r>
            <a:r>
              <a:rPr lang="ru-RU" sz="2000" dirty="0" smtClean="0"/>
              <a:t>9 месяцев 2018 года</a:t>
            </a:r>
            <a:endParaRPr lang="ru-RU" sz="2000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969949" y="1821166"/>
            <a:ext cx="2299174" cy="120959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+mj-lt"/>
              </a:rPr>
              <a:t>1 943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+mj-lt"/>
              </a:rPr>
              <a:t>нарушений на 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275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+mj-lt"/>
              </a:rPr>
              <a:t> млрд.руб.</a:t>
            </a:r>
            <a:endParaRPr lang="ru-RU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3" name="Подзаголовок 2"/>
          <p:cNvSpPr txBox="1">
            <a:spLocks/>
          </p:cNvSpPr>
          <p:nvPr/>
        </p:nvSpPr>
        <p:spPr>
          <a:xfrm>
            <a:off x="5762673" y="1821166"/>
            <a:ext cx="2299174" cy="120959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+mj-lt"/>
              </a:rPr>
              <a:t>78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+mj-lt"/>
              </a:rPr>
              <a:t>нарушений на 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0,04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+mj-lt"/>
              </a:rPr>
              <a:t> млрд.руб.</a:t>
            </a:r>
            <a:endParaRPr lang="ru-RU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4" name="Объект 3"/>
          <p:cNvSpPr>
            <a:spLocks noGrp="1"/>
          </p:cNvSpPr>
          <p:nvPr>
            <p:ph sz="half" idx="2"/>
          </p:nvPr>
        </p:nvSpPr>
        <p:spPr>
          <a:xfrm>
            <a:off x="611559" y="3501006"/>
            <a:ext cx="3312370" cy="3096345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Основные нарушения</a:t>
            </a:r>
          </a:p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rgbClr val="002060"/>
                </a:solidFill>
              </a:rPr>
              <a:t>Нарушения при обосновании НМЦ контрактов – </a:t>
            </a:r>
            <a:r>
              <a:rPr lang="ru-RU" b="1" dirty="0" smtClean="0">
                <a:solidFill>
                  <a:srgbClr val="002060"/>
                </a:solidFill>
              </a:rPr>
              <a:t>78,7 % (</a:t>
            </a:r>
            <a:r>
              <a:rPr lang="ru-RU" b="1" dirty="0">
                <a:solidFill>
                  <a:srgbClr val="002060"/>
                </a:solidFill>
              </a:rPr>
              <a:t>от суммы нарушений)</a:t>
            </a:r>
            <a:endParaRPr lang="ru-RU" dirty="0"/>
          </a:p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rgbClr val="002060"/>
                </a:solidFill>
              </a:rPr>
              <a:t>Нарушения условий реализации контрактов  </a:t>
            </a:r>
            <a:r>
              <a:rPr lang="ru-RU" b="1" dirty="0" smtClean="0">
                <a:solidFill>
                  <a:srgbClr val="002060"/>
                </a:solidFill>
              </a:rPr>
              <a:t>– 12,7 %</a:t>
            </a:r>
          </a:p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rgbClr val="002060"/>
                </a:solidFill>
              </a:rPr>
              <a:t>Неприменение мер ответственности </a:t>
            </a:r>
            <a:r>
              <a:rPr lang="ru-RU" b="1" dirty="0" smtClean="0">
                <a:solidFill>
                  <a:srgbClr val="002060"/>
                </a:solidFill>
              </a:rPr>
              <a:t>– 2,4 %</a:t>
            </a:r>
          </a:p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rgbClr val="002060"/>
                </a:solidFill>
              </a:rPr>
              <a:t>Нарушение при выборе способа определения поставщика  - </a:t>
            </a:r>
            <a:r>
              <a:rPr lang="ru-RU" b="1" dirty="0" smtClean="0">
                <a:solidFill>
                  <a:srgbClr val="002060"/>
                </a:solidFill>
              </a:rPr>
              <a:t>1,2 </a:t>
            </a:r>
            <a:r>
              <a:rPr lang="ru-RU" b="1" dirty="0">
                <a:solidFill>
                  <a:srgbClr val="002060"/>
                </a:solidFill>
              </a:rPr>
              <a:t>%</a:t>
            </a:r>
          </a:p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rgbClr val="002060"/>
                </a:solidFill>
              </a:rPr>
              <a:t>Приемка и оплата поставленных товаров, выполненных работ, оказанных услуг, несоответствующих условиям  контрактов  </a:t>
            </a:r>
            <a:r>
              <a:rPr lang="ru-RU" b="1" dirty="0" smtClean="0">
                <a:solidFill>
                  <a:srgbClr val="002060"/>
                </a:solidFill>
              </a:rPr>
              <a:t>– 0,5 %</a:t>
            </a:r>
          </a:p>
          <a:p>
            <a:endParaRPr lang="ru-RU" dirty="0"/>
          </a:p>
        </p:txBody>
      </p:sp>
      <p:sp>
        <p:nvSpPr>
          <p:cNvPr id="36" name="Объект 3"/>
          <p:cNvSpPr>
            <a:spLocks noGrp="1"/>
          </p:cNvSpPr>
          <p:nvPr>
            <p:ph sz="half" idx="2"/>
          </p:nvPr>
        </p:nvSpPr>
        <p:spPr>
          <a:xfrm>
            <a:off x="5345999" y="3717032"/>
            <a:ext cx="3280168" cy="252028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Несоблюдение собственных положений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о закупке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Несоответствие положений о закупке требованиям 223-ФЗ</a:t>
            </a:r>
          </a:p>
          <a:p>
            <a:pPr>
              <a:buFont typeface="Wingdings" pitchFamily="2" charset="2"/>
              <a:buChar char="ü"/>
            </a:pP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Неразмещение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информации в ЕИС</a:t>
            </a:r>
          </a:p>
          <a:p>
            <a:pPr>
              <a:buFont typeface="Wingdings" pitchFamily="2" charset="2"/>
              <a:buChar char="ü"/>
            </a:pP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907976" y="1196752"/>
            <a:ext cx="2583904" cy="5151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44-фз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5191502" y="1190792"/>
            <a:ext cx="3589162" cy="5151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223-фз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539553" y="1628800"/>
            <a:ext cx="3384376" cy="4968552"/>
          </a:xfrm>
          <a:prstGeom prst="rect">
            <a:avLst/>
          </a:prstGeom>
          <a:ln w="38100" cmpd="dbl">
            <a:solidFill>
              <a:schemeClr val="bg2">
                <a:lumMod val="50000"/>
              </a:schemeClr>
            </a:solidFill>
            <a:prstDash val="lgDash"/>
          </a:ln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5155049" y="1620410"/>
            <a:ext cx="3528392" cy="4976941"/>
          </a:xfrm>
          <a:prstGeom prst="rect">
            <a:avLst/>
          </a:prstGeom>
          <a:ln w="38100" cmpd="dbl">
            <a:solidFill>
              <a:schemeClr val="accent2">
                <a:lumMod val="75000"/>
              </a:schemeClr>
            </a:solidFill>
            <a:prstDash val="lgDash"/>
          </a:ln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155049" y="1616873"/>
            <a:ext cx="3528392" cy="1668511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39553" y="1628800"/>
            <a:ext cx="3384376" cy="16685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3491880" y="1988840"/>
            <a:ext cx="0" cy="864096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8244408" y="1988840"/>
            <a:ext cx="0" cy="864096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Выставка</Template>
  <TotalTime>2017</TotalTime>
  <Words>232</Words>
  <Application>Microsoft Office PowerPoint</Application>
  <PresentationFormat>Экран (4:3)</PresentationFormat>
  <Paragraphs>71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Tradeshow</vt:lpstr>
      <vt:lpstr>Презентация PowerPoint</vt:lpstr>
      <vt:lpstr>Объем закупок </vt:lpstr>
      <vt:lpstr>Сравнительный анализ закупок по итогам 9 месяцев 2018 года</vt:lpstr>
      <vt:lpstr>Результаты аудита в сфере закупок по итогам 9 месяцев 2018 года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Предложения по созданию Департамента организации закупок</dc:title>
  <dc:creator>user</dc:creator>
  <cp:lastModifiedBy>Игнатов А.Н.</cp:lastModifiedBy>
  <cp:revision>155</cp:revision>
  <cp:lastPrinted>2018-09-03T15:31:29Z</cp:lastPrinted>
  <dcterms:created xsi:type="dcterms:W3CDTF">2018-05-23T06:29:50Z</dcterms:created>
  <dcterms:modified xsi:type="dcterms:W3CDTF">2018-11-20T10:33:25Z</dcterms:modified>
</cp:coreProperties>
</file>