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545" r:id="rId3"/>
    <p:sldId id="510" r:id="rId4"/>
    <p:sldId id="527" r:id="rId5"/>
    <p:sldId id="524" r:id="rId6"/>
    <p:sldId id="528" r:id="rId7"/>
    <p:sldId id="538" r:id="rId8"/>
    <p:sldId id="544" r:id="rId9"/>
    <p:sldId id="541" r:id="rId10"/>
    <p:sldId id="525" r:id="rId11"/>
  </p:sldIdLst>
  <p:sldSz cx="9144000" cy="6858000" type="screen4x3"/>
  <p:notesSz cx="6797675" cy="9872663"/>
  <p:defaultTextStyle>
    <a:defPPr>
      <a:defRPr lang="ru-RU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77472ADC-4851-4138-9944-36379A1DECFF}">
          <p14:sldIdLst>
            <p14:sldId id="545"/>
            <p14:sldId id="510"/>
            <p14:sldId id="527"/>
            <p14:sldId id="524"/>
            <p14:sldId id="528"/>
            <p14:sldId id="538"/>
            <p14:sldId id="544"/>
            <p14:sldId id="541"/>
            <p14:sldId id="525"/>
          </p14:sldIdLst>
        </p14:section>
        <p14:section name="Раздел без заголовка" id="{35813B25-E46D-4678-B8EC-37D63A2F604B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0000FF"/>
    <a:srgbClr val="77D6E3"/>
    <a:srgbClr val="B1F9C2"/>
    <a:srgbClr val="99FF99"/>
    <a:srgbClr val="F2A0D5"/>
    <a:srgbClr val="2E40C8"/>
    <a:srgbClr val="D60093"/>
    <a:srgbClr val="FFFF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6" autoAdjust="0"/>
    <p:restoredTop sz="86377" autoAdjust="0"/>
  </p:normalViewPr>
  <p:slideViewPr>
    <p:cSldViewPr>
      <p:cViewPr>
        <p:scale>
          <a:sx n="100" d="100"/>
          <a:sy n="100" d="100"/>
        </p:scale>
        <p:origin x="-336" y="10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5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2866499682144848E-2"/>
          <c:y val="9.8343726789925437E-2"/>
          <c:w val="0.97614419291338805"/>
          <c:h val="0.8253464566929136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overlap val="100"/>
        <c:axId val="86088320"/>
        <c:axId val="86107648"/>
      </c:barChart>
      <c:catAx>
        <c:axId val="86088320"/>
        <c:scaling>
          <c:orientation val="minMax"/>
        </c:scaling>
        <c:delete val="1"/>
        <c:axPos val="b"/>
        <c:majorTickMark val="out"/>
        <c:minorTickMark val="none"/>
        <c:tickLblPos val="none"/>
        <c:crossAx val="86107648"/>
        <c:crosses val="autoZero"/>
        <c:auto val="1"/>
        <c:lblAlgn val="ctr"/>
        <c:lblOffset val="100"/>
        <c:noMultiLvlLbl val="0"/>
      </c:catAx>
      <c:valAx>
        <c:axId val="8610764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86088320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  <c:showDLblsOverMax val="0"/>
  </c:chart>
  <c:txPr>
    <a:bodyPr/>
    <a:lstStyle/>
    <a:p>
      <a:pPr>
        <a:defRPr sz="1794" b="0"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14548000413748E-2"/>
          <c:y val="0.11213799501452681"/>
          <c:w val="0.92025239532772207"/>
          <c:h val="0.6666058437998124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Государственные служащие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6.0816997345122595E-3"/>
                  <c:y val="-2.6919859366697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0816997345122595E-3"/>
                  <c:y val="-4.9353075505612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0816997345122595E-3"/>
                  <c:y val="-2.6919859366697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5612748008840827E-3"/>
                  <c:y val="-3.5893145822263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22</c:v>
                </c:pt>
                <c:pt idx="2">
                  <c:v>50</c:v>
                </c:pt>
                <c:pt idx="3">
                  <c:v>26</c:v>
                </c:pt>
                <c:pt idx="4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Муниципальные служащие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3.0408498672561289E-3"/>
                  <c:y val="-2.2433216138914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408498672561848E-3"/>
                  <c:y val="-3.8136467436155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163399469024515E-2"/>
                  <c:y val="-4.0379789050046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408498672562408E-3"/>
                  <c:y val="-4.486643227782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89</c:v>
                </c:pt>
                <c:pt idx="1">
                  <c:v>37</c:v>
                </c:pt>
                <c:pt idx="2">
                  <c:v>31</c:v>
                </c:pt>
                <c:pt idx="3">
                  <c:v>25</c:v>
                </c:pt>
                <c:pt idx="4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1851392"/>
        <c:axId val="34194176"/>
        <c:axId val="0"/>
      </c:bar3DChart>
      <c:catAx>
        <c:axId val="151851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4194176"/>
        <c:crosses val="autoZero"/>
        <c:auto val="1"/>
        <c:lblAlgn val="ctr"/>
        <c:lblOffset val="100"/>
        <c:noMultiLvlLbl val="0"/>
      </c:catAx>
      <c:valAx>
        <c:axId val="34194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1851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217219638430979"/>
          <c:y val="0.89028072962004123"/>
          <c:w val="0.85354369150554166"/>
          <c:h val="7.9049531128118744E-2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0.01688</cdr:x>
      <cdr:y>0.67615</cdr:y>
    </cdr:from>
    <cdr:to>
      <cdr:x>0.16514</cdr:x>
      <cdr:y>0.92915</cdr:y>
    </cdr:to>
    <cdr:sp macro="" textlink="">
      <cdr:nvSpPr>
        <cdr:cNvPr id="2" name="Куб 1"/>
        <cdr:cNvSpPr/>
      </cdr:nvSpPr>
      <cdr:spPr>
        <a:xfrm xmlns:a="http://schemas.openxmlformats.org/drawingml/2006/main">
          <a:off x="117029" y="2952328"/>
          <a:ext cx="1028031" cy="1104691"/>
        </a:xfrm>
        <a:prstGeom xmlns:a="http://schemas.openxmlformats.org/drawingml/2006/main" prst="cube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solidFill>
            <a:srgbClr val="0000FF"/>
          </a:solidFill>
        </a:ln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0.33231</cdr:x>
      <cdr:y>0.62668</cdr:y>
    </cdr:from>
    <cdr:to>
      <cdr:x>0.4777</cdr:x>
      <cdr:y>0.92146</cdr:y>
    </cdr:to>
    <cdr:sp macro="" textlink="">
      <cdr:nvSpPr>
        <cdr:cNvPr id="3" name="Куб 2"/>
        <cdr:cNvSpPr/>
      </cdr:nvSpPr>
      <cdr:spPr>
        <a:xfrm xmlns:a="http://schemas.openxmlformats.org/drawingml/2006/main">
          <a:off x="2304256" y="2736304"/>
          <a:ext cx="1008112" cy="1287117"/>
        </a:xfrm>
        <a:prstGeom xmlns:a="http://schemas.openxmlformats.org/drawingml/2006/main" prst="cube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solidFill>
            <a:srgbClr val="0000FF"/>
          </a:solidFill>
        </a:ln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0.00183</cdr:x>
      <cdr:y>0.31007</cdr:y>
    </cdr:from>
    <cdr:to>
      <cdr:x>0.09633</cdr:x>
      <cdr:y>0.39741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251" y="939187"/>
          <a:ext cx="374447" cy="2645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0.10631</cdr:x>
      <cdr:y>0.62137</cdr:y>
    </cdr:from>
    <cdr:to>
      <cdr:x>0.25631</cdr:x>
      <cdr:y>0.85227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20895" y="1875949"/>
          <a:ext cx="593884" cy="697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0.08614</cdr:x>
      <cdr:y>0.41984</cdr:y>
    </cdr:from>
    <cdr:to>
      <cdr:x>0.14737</cdr:x>
      <cdr:y>0.50718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597272" y="1440160"/>
          <a:ext cx="424567" cy="29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0.03421</cdr:x>
      <cdr:y>0.56071</cdr:y>
    </cdr:from>
    <cdr:to>
      <cdr:x>0.12796</cdr:x>
      <cdr:y>0.64912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237232" y="2448272"/>
          <a:ext cx="650042" cy="386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11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  <cdr:relSizeAnchor xmlns:cdr="http://schemas.openxmlformats.org/drawingml/2006/chartDrawing">
    <cdr:from>
      <cdr:x>0.1796</cdr:x>
      <cdr:y>0.26386</cdr:y>
    </cdr:from>
    <cdr:to>
      <cdr:x>0.27306</cdr:x>
      <cdr:y>0.35013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1245344" y="1152128"/>
          <a:ext cx="648073" cy="376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33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  <cdr:relSizeAnchor xmlns:cdr="http://schemas.openxmlformats.org/drawingml/2006/chartDrawing">
    <cdr:from>
      <cdr:x>0.35614</cdr:x>
      <cdr:y>0.52773</cdr:y>
    </cdr:from>
    <cdr:to>
      <cdr:x>0.43922</cdr:x>
      <cdr:y>0.60885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469481" y="2304256"/>
          <a:ext cx="576064" cy="354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12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  <cdr:relSizeAnchor xmlns:cdr="http://schemas.openxmlformats.org/drawingml/2006/chartDrawing">
    <cdr:from>
      <cdr:x>0.14539</cdr:x>
      <cdr:y>0.36281</cdr:y>
    </cdr:from>
    <cdr:to>
      <cdr:x>0.29078</cdr:x>
      <cdr:y>0.93042</cdr:y>
    </cdr:to>
    <cdr:sp macro="" textlink="">
      <cdr:nvSpPr>
        <cdr:cNvPr id="15" name="Куб 14"/>
        <cdr:cNvSpPr/>
      </cdr:nvSpPr>
      <cdr:spPr>
        <a:xfrm xmlns:a="http://schemas.openxmlformats.org/drawingml/2006/main">
          <a:off x="1008112" y="1584176"/>
          <a:ext cx="1008130" cy="2478395"/>
        </a:xfrm>
        <a:prstGeom xmlns:a="http://schemas.openxmlformats.org/drawingml/2006/main" prst="cube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C000"/>
          </a:solidFill>
        </a:ln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0.45693</cdr:x>
      <cdr:y>0.14842</cdr:y>
    </cdr:from>
    <cdr:to>
      <cdr:x>0.60232</cdr:x>
      <cdr:y>0.9306</cdr:y>
    </cdr:to>
    <cdr:sp macro="" textlink="">
      <cdr:nvSpPr>
        <cdr:cNvPr id="16" name="Куб 15"/>
        <cdr:cNvSpPr/>
      </cdr:nvSpPr>
      <cdr:spPr>
        <a:xfrm xmlns:a="http://schemas.openxmlformats.org/drawingml/2006/main">
          <a:off x="3168352" y="648072"/>
          <a:ext cx="1008130" cy="3415287"/>
        </a:xfrm>
        <a:prstGeom xmlns:a="http://schemas.openxmlformats.org/drawingml/2006/main" prst="cube">
          <a:avLst/>
        </a:prstGeom>
        <a:solidFill xmlns:a="http://schemas.openxmlformats.org/drawingml/2006/main">
          <a:srgbClr val="FFC000"/>
        </a:solidFill>
        <a:ln xmlns:a="http://schemas.openxmlformats.org/drawingml/2006/main">
          <a:solidFill>
            <a:srgbClr val="FFC000"/>
          </a:solidFill>
        </a:ln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0.48809</cdr:x>
      <cdr:y>0.06597</cdr:y>
    </cdr:from>
    <cdr:to>
      <cdr:x>0.60232</cdr:x>
      <cdr:y>0.16358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384376" y="288032"/>
          <a:ext cx="792088" cy="4262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45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cdr:txBody>
    </cdr:sp>
  </cdr:relSizeAnchor>
  <cdr:relSizeAnchor xmlns:cdr="http://schemas.openxmlformats.org/drawingml/2006/chartDrawing">
    <cdr:from>
      <cdr:x>0.69578</cdr:x>
      <cdr:y>0.18141</cdr:y>
    </cdr:from>
    <cdr:to>
      <cdr:x>0.84117</cdr:x>
      <cdr:y>0.92146</cdr:y>
    </cdr:to>
    <cdr:sp macro="" textlink="">
      <cdr:nvSpPr>
        <cdr:cNvPr id="20" name="Куб 19"/>
        <cdr:cNvSpPr/>
      </cdr:nvSpPr>
      <cdr:spPr>
        <a:xfrm xmlns:a="http://schemas.openxmlformats.org/drawingml/2006/main">
          <a:off x="4824536" y="792088"/>
          <a:ext cx="1008112" cy="3231333"/>
        </a:xfrm>
        <a:prstGeom xmlns:a="http://schemas.openxmlformats.org/drawingml/2006/main" prst="cube">
          <a:avLst/>
        </a:prstGeom>
        <a:solidFill xmlns:a="http://schemas.openxmlformats.org/drawingml/2006/main">
          <a:srgbClr val="0000FF"/>
        </a:solidFill>
        <a:ln xmlns:a="http://schemas.openxmlformats.org/drawingml/2006/main" w="9525" cap="flat" cmpd="sng" algn="ctr">
          <a:solidFill>
            <a:srgbClr val="0000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0.73732</cdr:x>
      <cdr:y>0.09895</cdr:y>
    </cdr:from>
    <cdr:to>
      <cdr:x>0.83811</cdr:x>
      <cdr:y>0.16358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5112568" y="432048"/>
          <a:ext cx="698871" cy="282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rPr>
            <a:t>43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</a:endParaRPr>
        </a:p>
      </cdr:txBody>
    </cdr:sp>
  </cdr:relSizeAnchor>
  <cdr:relSizeAnchor xmlns:cdr="http://schemas.openxmlformats.org/drawingml/2006/chartDrawing">
    <cdr:from>
      <cdr:x>0.83078</cdr:x>
      <cdr:y>0.36281</cdr:y>
    </cdr:from>
    <cdr:to>
      <cdr:x>0.97617</cdr:x>
      <cdr:y>0.93043</cdr:y>
    </cdr:to>
    <cdr:sp macro="" textlink="">
      <cdr:nvSpPr>
        <cdr:cNvPr id="22" name="Куб 21"/>
        <cdr:cNvSpPr/>
      </cdr:nvSpPr>
      <cdr:spPr>
        <a:xfrm xmlns:a="http://schemas.openxmlformats.org/drawingml/2006/main">
          <a:off x="5760640" y="1584176"/>
          <a:ext cx="1008112" cy="2478404"/>
        </a:xfrm>
        <a:prstGeom xmlns:a="http://schemas.openxmlformats.org/drawingml/2006/main" prst="cube">
          <a:avLst/>
        </a:prstGeom>
        <a:solidFill xmlns:a="http://schemas.openxmlformats.org/drawingml/2006/main">
          <a:srgbClr val="FFC000"/>
        </a:solidFill>
        <a:ln xmlns:a="http://schemas.openxmlformats.org/drawingml/2006/main" w="9525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0.87232</cdr:x>
      <cdr:y>0.26386</cdr:y>
    </cdr:from>
    <cdr:to>
      <cdr:x>0.96579</cdr:x>
      <cdr:y>0.35013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6048672" y="1152128"/>
          <a:ext cx="648073" cy="3766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rPr>
            <a:t>33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/>
          </a:endParaRPr>
        </a:p>
      </cdr:txBody>
    </cdr:sp>
  </cdr:relSizeAnchor>
  <cdr:relSizeAnchor xmlns:cdr="http://schemas.openxmlformats.org/drawingml/2006/chartDrawing">
    <cdr:from>
      <cdr:x>0</cdr:x>
      <cdr:y>0.9217</cdr:y>
    </cdr:from>
    <cdr:to>
      <cdr:x>0.98656</cdr:x>
      <cdr:y>1</cdr:y>
    </cdr:to>
    <cdr:sp macro="" textlink="">
      <cdr:nvSpPr>
        <cdr:cNvPr id="24" name="Прямоугольник 23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4024479"/>
          <a:ext cx="6840760" cy="3418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indent="452438" eaLnBrk="1" hangingPunct="1"/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ea typeface="Calibri" charset="-52"/>
              <a:cs typeface="Calibri" charset="-52"/>
            </a:rPr>
            <a:t>2016 </a:t>
          </a:r>
          <a:r>
            <a:rPr lang="ru-RU" sz="1600" dirty="0">
              <a:solidFill>
                <a:srgbClr val="000000"/>
              </a:solidFill>
              <a:latin typeface="Times New Roman" pitchFamily="18" charset="0"/>
              <a:ea typeface="Calibri" charset="-52"/>
              <a:cs typeface="Calibri" charset="-52"/>
            </a:rPr>
            <a:t>год    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ea typeface="Calibri" charset="-52"/>
              <a:cs typeface="Calibri" charset="-52"/>
            </a:rPr>
            <a:t>                         2017 год                            9 месяцев 2018 года</a:t>
          </a:r>
          <a:endParaRPr lang="ru-RU" sz="1600" dirty="0">
            <a:solidFill>
              <a:srgbClr val="0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BDB58-5862-4466-B592-B4221C7D3431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7477F-275E-4D83-A398-933E2C0033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167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gradFill flip="none" rotWithShape="1">
          <a:gsLst>
            <a:gs pos="0">
              <a:srgbClr val="CCCCFF">
                <a:alpha val="70000"/>
              </a:srgbClr>
            </a:gs>
            <a:gs pos="17999">
              <a:srgbClr val="85CEFF">
                <a:alpha val="65000"/>
              </a:srgbClr>
            </a:gs>
            <a:gs pos="58000">
              <a:srgbClr val="66FFCC">
                <a:alpha val="36000"/>
              </a:srgbClr>
            </a:gs>
            <a:gs pos="36000">
              <a:srgbClr val="FFFF00">
                <a:alpha val="15000"/>
              </a:srgbClr>
            </a:gs>
            <a:gs pos="79000">
              <a:srgbClr val="99CCFF">
                <a:alpha val="91000"/>
              </a:srgbClr>
            </a:gs>
            <a:gs pos="100000">
              <a:srgbClr val="7030A0">
                <a:alpha val="44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94070"/>
            <a:ext cx="7772400" cy="864095"/>
          </a:xfrm>
        </p:spPr>
        <p:txBody>
          <a:bodyPr>
            <a:normAutofit/>
          </a:bodyPr>
          <a:lstStyle>
            <a:lvl1pPr marL="0" indent="0" algn="ctr" defTabSz="914239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 lang="ru-RU" sz="2000" b="1" i="0" kern="1200" cap="none" spc="0" baseline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9" y="119832"/>
            <a:ext cx="696962" cy="103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71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1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44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3DB4A519-3CEA-4B04-88D2-B6C81B9D7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44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644FD35E-08AA-4B71-AA30-8B6F9A935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26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87F014C9-DF1D-4187-8BCB-52E7F3EC5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120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5BCA73AB-E852-4893-835E-A6E7DE2FE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11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B27F0192-4678-4C96-B56F-3E714E99E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93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8BBBC297-B6A7-4BE9-BF7B-5B0125537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49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88C9FE6D-4222-4FA3-8A07-76D648798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205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15A3AEDE-62A1-48D6-A567-2E215FD51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89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marL="0" indent="0" algn="ctr" defTabSz="914239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 lang="ru-RU" sz="2000" b="1" i="0" kern="1200" cap="none" spc="0" baseline="0" dirty="0">
                <a:ln w="9000" cmpd="sng">
                  <a:solidFill>
                    <a:srgbClr val="0070C0"/>
                  </a:solidFill>
                  <a:prstDash val="solid"/>
                </a:ln>
                <a:gradFill flip="none" rotWithShape="1">
                  <a:gsLst>
                    <a:gs pos="0">
                      <a:srgbClr val="00CC99">
                        <a:shade val="30000"/>
                        <a:satMod val="115000"/>
                      </a:srgbClr>
                    </a:gs>
                    <a:gs pos="60000">
                      <a:srgbClr val="00FF99">
                        <a:lumMod val="54000"/>
                        <a:lumOff val="46000"/>
                      </a:srgbClr>
                    </a:gs>
                    <a:gs pos="100000">
                      <a:srgbClr val="00CC99">
                        <a:shade val="100000"/>
                        <a:satMod val="115000"/>
                      </a:srgb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000099"/>
                </a:solidFill>
              </a:defRPr>
            </a:lvl1pPr>
            <a:lvl2pPr marL="457119" indent="0">
              <a:buNone/>
              <a:defRPr>
                <a:solidFill>
                  <a:srgbClr val="000099"/>
                </a:solidFill>
              </a:defRPr>
            </a:lvl2pPr>
            <a:lvl3pPr marL="914239" indent="0">
              <a:buNone/>
              <a:defRPr>
                <a:solidFill>
                  <a:srgbClr val="000099"/>
                </a:solidFill>
              </a:defRPr>
            </a:lvl3pPr>
            <a:lvl4pPr marL="1371358" indent="0">
              <a:buNone/>
              <a:defRPr>
                <a:solidFill>
                  <a:srgbClr val="000099"/>
                </a:solidFill>
              </a:defRPr>
            </a:lvl4pPr>
            <a:lvl5pPr marL="1828477" indent="0">
              <a:buNone/>
              <a:defRPr>
                <a:solidFill>
                  <a:srgbClr val="000099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58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2E4575F3-CB19-453C-BD14-7E89AC0CC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80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F190A613-0331-401E-AC5F-3A74493D4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727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0630C12B-6567-4745-8DA5-1D535A80E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71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800"/>
            </a:lvl1pPr>
          </a:lstStyle>
          <a:p>
            <a:pPr>
              <a:defRPr/>
            </a:pPr>
            <a:fld id="{A8FB0700-FFB9-4E14-89BA-5DEC0AAA5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11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3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1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64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1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9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292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8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70000"/>
              </a:srgbClr>
            </a:gs>
            <a:gs pos="17999">
              <a:srgbClr val="85CEFF">
                <a:alpha val="82000"/>
              </a:srgbClr>
            </a:gs>
            <a:gs pos="36000">
              <a:srgbClr val="66FFCC">
                <a:alpha val="46000"/>
              </a:srgbClr>
            </a:gs>
            <a:gs pos="60000">
              <a:srgbClr val="FFFF00">
                <a:alpha val="17000"/>
              </a:srgbClr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24" tIns="45712" rIns="91424" bIns="45712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7712F-3F6F-4C39-A37E-74746F292DD5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24" tIns="45712" rIns="91424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7D84B-24DC-4AAD-98B0-FD8070BA55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8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ctr" defTabSz="914239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None/>
        <a:defRPr lang="ru-RU" sz="2000" b="1" i="0" kern="1200" cap="none" spc="0" baseline="0" dirty="0">
          <a:ln w="9000" cmpd="sng">
            <a:solidFill>
              <a:srgbClr val="0070C0"/>
            </a:solidFill>
            <a:prstDash val="solid"/>
          </a:ln>
          <a:gradFill flip="none" rotWithShape="1">
            <a:gsLst>
              <a:gs pos="0">
                <a:srgbClr val="00CC99">
                  <a:shade val="30000"/>
                  <a:satMod val="115000"/>
                </a:srgbClr>
              </a:gs>
              <a:gs pos="60000">
                <a:srgbClr val="00FF99">
                  <a:lumMod val="54000"/>
                  <a:lumOff val="46000"/>
                </a:srgbClr>
              </a:gs>
              <a:gs pos="100000">
                <a:srgbClr val="00CC99">
                  <a:shade val="100000"/>
                  <a:satMod val="115000"/>
                </a:srgbClr>
              </a:gs>
            </a:gsLst>
            <a:path path="rect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Font typeface="Arial" pitchFamily="34" charset="0"/>
        <a:buChar char="•"/>
        <a:defRPr lang="ru-RU" sz="1600" kern="1200" dirty="0" smtClean="0">
          <a:solidFill>
            <a:srgbClr val="000099"/>
          </a:solidFill>
          <a:latin typeface="+mn-lt"/>
          <a:ea typeface="+mn-ea"/>
          <a:cs typeface="+mn-cs"/>
        </a:defRPr>
      </a:lvl1pPr>
      <a:lvl2pPr marL="742819" indent="-285700" algn="l" defTabSz="914239" rtl="0" eaLnBrk="1" latinLnBrk="0" hangingPunct="1">
        <a:spcBef>
          <a:spcPct val="20000"/>
        </a:spcBef>
        <a:buFont typeface="Wingdings" pitchFamily="2" charset="2"/>
        <a:buChar char="Ø"/>
        <a:defRPr lang="ru-RU" sz="1600" kern="1200" dirty="0" smtClean="0">
          <a:solidFill>
            <a:srgbClr val="000099"/>
          </a:solidFill>
          <a:latin typeface="+mn-lt"/>
          <a:ea typeface="+mn-ea"/>
          <a:cs typeface="+mn-cs"/>
        </a:defRPr>
      </a:lvl2pPr>
      <a:lvl3pPr marL="1142798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lang="ru-RU" sz="1600" kern="1200" dirty="0" smtClean="0">
          <a:solidFill>
            <a:srgbClr val="000099"/>
          </a:solidFill>
          <a:latin typeface="+mn-lt"/>
          <a:ea typeface="+mn-ea"/>
          <a:cs typeface="+mn-cs"/>
        </a:defRPr>
      </a:lvl3pPr>
      <a:lvl4pPr marL="1599918" indent="-228560" algn="l" defTabSz="914239" rtl="0" eaLnBrk="1" latinLnBrk="0" hangingPunct="1">
        <a:spcBef>
          <a:spcPct val="20000"/>
        </a:spcBef>
        <a:buFont typeface="Arial" pitchFamily="34" charset="0"/>
        <a:buChar char="–"/>
        <a:defRPr lang="ru-RU" sz="1600" kern="1200" dirty="0" smtClean="0">
          <a:solidFill>
            <a:srgbClr val="000099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Font typeface="Arial" pitchFamily="34" charset="0"/>
        <a:buChar char="»"/>
        <a:defRPr lang="ru-RU" sz="1600" kern="1200" dirty="0" smtClean="0">
          <a:solidFill>
            <a:srgbClr val="000099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BD5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B1D3E8D-DC98-433B-A818-F79B2EBF9A91}" type="slidenum">
              <a:rPr lang="ru-RU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2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www.google.ru/url?url=http://imgpng.ru/img/miscellaneous/jewelry&amp;rct=j&amp;frm=1&amp;q=&amp;esrc=s&amp;sa=U&amp;ved=0ahUKEwj705Gp65LOAhVjMZoKHSHyCZw4oAEQwW4IJTAI&amp;usg=AFQjCNHmsIssh-mOm_-DaimL4gpWs5ttsA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url=http://obiznese.com/alhimija-biznesa/raznoe/500888-3-sposoba-zarabotat-dengi.html&amp;rct=j&amp;frm=1&amp;q=&amp;esrc=s&amp;sa=U&amp;ved=0ahUKEwj1yuHmmZHOAhUDjiwKHTq5AFkQwW4IMzAP&amp;usg=AFQjCNGjlNxc4aMRhR1honX3KzZFZTDRFg" TargetMode="External"/><Relationship Id="rId11" Type="http://schemas.openxmlformats.org/officeDocument/2006/relationships/hyperlink" Target="http://www.google.ru/url?url=http://www.vogue.ru/jewellery/Dragotsennosti_dlya_Diany/&amp;rct=j&amp;frm=1&amp;q=&amp;esrc=s&amp;sa=U&amp;ved=0ahUKEwiBn7bMmpHOAhWFDywKHS4gATk4PBDBbggjMAc&amp;usg=AFQjCNHNXWTy1aAGMIGBOXsANquE3FXtqw" TargetMode="External"/><Relationship Id="rId5" Type="http://schemas.openxmlformats.org/officeDocument/2006/relationships/image" Target="../media/image6.jpeg"/><Relationship Id="rId10" Type="http://schemas.openxmlformats.org/officeDocument/2006/relationships/image" Target="../media/image9.jpeg"/><Relationship Id="rId4" Type="http://schemas.openxmlformats.org/officeDocument/2006/relationships/hyperlink" Target="https://www.google.ru/url?url=https://cbkg.ru/articles/luchshie_kredity_2017_uslovija_trebovanija_odobrenie_otzyvy.html&amp;rct=j&amp;frm=1&amp;q=&amp;esrc=s&amp;sa=U&amp;ved=0ahUKEwiz2Ln3pZHOAhUI8ywKHa14BmA48AEQwW4IJTAI&amp;usg=AFQjCNFF21FYgDuPEHTwCXaF6AZpFe49zA" TargetMode="External"/><Relationship Id="rId9" Type="http://schemas.openxmlformats.org/officeDocument/2006/relationships/hyperlink" Target="http://www.google.ru/url?url=http://www.vodnyimir.ru/Motorno_parusnye_yahty.html&amp;rct=j&amp;frm=1&amp;q=&amp;esrc=s&amp;sa=U&amp;ved=0ahUKEwiRtu3r2pLOAhVmAZoKHdCqCr04FBDBbggtMAw&amp;usg=AFQjCNGiJDFehAmj-lYSos9O3P6zQ_guDg" TargetMode="External"/><Relationship Id="rId1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Прямоугольник 6"/>
          <p:cNvSpPr>
            <a:spLocks noChangeArrowheads="1"/>
          </p:cNvSpPr>
          <p:nvPr/>
        </p:nvSpPr>
        <p:spPr bwMode="auto">
          <a:xfrm>
            <a:off x="784225" y="1844675"/>
            <a:ext cx="8085138" cy="15716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i="1" dirty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solidFill>
                <a:srgbClr val="0000FF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defTabSz="914400" eaLnBrk="0" fontAlgn="base" hangingPunct="0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2000" b="1" i="1" dirty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-114935" algn="ctr" defTabSz="914400" eaLnBrk="0" fontAlgn="base" hangingPunct="0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2000" i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i="1" dirty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solidFill>
                <a:srgbClr val="0000FF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0875" y="4429125"/>
            <a:ext cx="7086600" cy="339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</a:t>
            </a:r>
          </a:p>
        </p:txBody>
      </p:sp>
      <p:pic>
        <p:nvPicPr>
          <p:cNvPr id="20484" name="Picture 2" descr="Свердл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182688"/>
            <a:ext cx="4752975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370013" y="3336925"/>
            <a:ext cx="6913562" cy="3294063"/>
          </a:xfrm>
          <a:prstGeom prst="rect">
            <a:avLst/>
          </a:prstGeom>
        </p:spPr>
        <p:txBody>
          <a:bodyPr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ПРЕДОТВРАЩЕНИЕ И УРЕГУЛИРОВАНИЕ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КОНФЛИКТА ИНТЕРЕСОВ</a:t>
            </a:r>
            <a:endParaRPr lang="ru-RU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6" name="Picture 12" descr="http://sila-mesta.ru/wp-content/uploads/2017/09/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8913"/>
            <a:ext cx="44323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2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2179" y="51404"/>
            <a:ext cx="7772400" cy="756812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 ИНТЕРЕСОВ НА ГОСУДАРСТВЕННОЙ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МУНИЦИПАЛЬНОЙ СЛУЖБЕ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20113" y="1196751"/>
            <a:ext cx="3281950" cy="858751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Государственный </a:t>
            </a:r>
          </a:p>
          <a:p>
            <a:pPr algn="ctr"/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муниципальный служащий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75591" y="2008598"/>
            <a:ext cx="2448272" cy="3690720"/>
          </a:xfrm>
          <a:prstGeom prst="round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Личная заинтересованность </a:t>
            </a: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получении  доходов лично,  его родственниками, гражданами или организациями, с которыми служащий или его родственники связаны имущественными, корпоративными и иными близкими отношениями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05974" y="2204864"/>
            <a:ext cx="2160240" cy="2237524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Надлежащее, объективное и беспристрастное исполнение служащим должностных  (служебных) обязанностей</a:t>
            </a:r>
          </a:p>
        </p:txBody>
      </p:sp>
      <p:pic>
        <p:nvPicPr>
          <p:cNvPr id="14" name="Picture 6" descr="a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38" y="4345799"/>
            <a:ext cx="1782552" cy="13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user.vse42.ru/files/ui-5178cdb27dcb82.3603629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1824358" cy="175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Картинки по запросу льготная ссуда в банке  картинки фото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341" y="5721563"/>
            <a:ext cx="1240772" cy="979558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Картинки по запросу деньги картинки фото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6" y="2055503"/>
            <a:ext cx="1240127" cy="12445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7" name="Выгнутая влево стрелка 16"/>
          <p:cNvSpPr/>
          <p:nvPr/>
        </p:nvSpPr>
        <p:spPr>
          <a:xfrm rot="3059585">
            <a:off x="1973768" y="794999"/>
            <a:ext cx="841077" cy="1736552"/>
          </a:xfrm>
          <a:prstGeom prst="curved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18525048">
            <a:off x="6822146" y="813262"/>
            <a:ext cx="753618" cy="1700027"/>
          </a:xfrm>
          <a:prstGeom prst="curvedLeftArrow">
            <a:avLst>
              <a:gd name="adj1" fmla="val 25000"/>
              <a:gd name="adj2" fmla="val 42540"/>
              <a:gd name="adj3" fmla="val 25000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9" name="Picture 2" descr="http://www.rgor.pnzreg.ru/files/gorodishe_pnzreg_ru/2014goddddd/oktyabr/08072014/8c3347d2e669f91da49b9f189b324b9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331" y="4410576"/>
            <a:ext cx="3402386" cy="226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659900" y="2677749"/>
            <a:ext cx="3348371" cy="1412050"/>
          </a:xfrm>
          <a:prstGeom prst="leftRightArrow">
            <a:avLst/>
          </a:prstGeom>
          <a:solidFill>
            <a:srgbClr val="FF99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Влияет или может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повлиять на</a:t>
            </a:r>
            <a:endParaRPr lang="ru-RU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" name="Picture 2" descr="Картинки по запросу яхта фото картинки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10" y="3383774"/>
            <a:ext cx="1143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Картинки по запросу драгоценности фото">
            <a:hlinkClick r:id="rId11" tgtFrame="_blank"/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11" y="5347460"/>
            <a:ext cx="780300" cy="1381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6" descr="Картинки по запросу драгоценности фото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37" y="5731404"/>
            <a:ext cx="1038871" cy="997317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1249174" y="784763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249174" y="850744"/>
            <a:ext cx="7337425" cy="0"/>
          </a:xfrm>
          <a:prstGeom prst="line">
            <a:avLst/>
          </a:prstGeom>
          <a:noFill/>
          <a:ln w="41275" cap="rnd" cmpd="dbl" algn="ctr">
            <a:solidFill>
              <a:srgbClr val="0B4EE3"/>
            </a:solidFill>
            <a:prstDash val="solid"/>
          </a:ln>
          <a:effectLst/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Свердл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36778"/>
            <a:ext cx="3375902" cy="371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1031686" y="116632"/>
            <a:ext cx="7772400" cy="864095"/>
          </a:xfrm>
        </p:spPr>
        <p:txBody>
          <a:bodyPr>
            <a:no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 ЛИЦ, НА КОТОРЫХ РАСПРОСТРАНЯЕТСЯ ОБЯЗАННОСТЬ ПРИНИМАТЬ МЕРЫ ПО ПРЕДОТВРАЩЕНИЮ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УРЕГУЛИРОВАНИЮ КОНФЛИКТА ИНТЕРЕСОВ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36778"/>
            <a:ext cx="1080120" cy="51845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</a:t>
            </a:r>
            <a:r>
              <a:rPr lang="ru-RU" sz="1600" b="1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ПРИНИМАТЬ МЕРЫ  </a:t>
            </a:r>
            <a:br>
              <a:rPr lang="ru-RU" sz="1600" b="1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ПРЕДОТВРАЩЕНИЮ  И УРЕГУЛИРОВАНИЮ КОНФЛИКТА ИНТЕРЕСОВ</a:t>
            </a:r>
            <a:endParaRPr lang="ru-RU" sz="1600" b="1" dirty="0"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9510" y="1336778"/>
            <a:ext cx="5112568" cy="13001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363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лица, </a:t>
            </a:r>
            <a:r>
              <a:rPr lang="ru-RU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замещающих государственные должности Свердловской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области, в том числе 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депутатов Законодательного Собрания Свердловской области и 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205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мировых судей</a:t>
            </a:r>
            <a:endParaRPr lang="ru-RU" b="1" dirty="0">
              <a:ln w="9000" cmpd="sng">
                <a:noFill/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83364" y="2783362"/>
            <a:ext cx="5104860" cy="8640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5960 </a:t>
            </a:r>
            <a:r>
              <a:rPr lang="ru-RU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государственных гражданских служащих Свердловской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83364" y="3789040"/>
            <a:ext cx="5108714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1603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лица, замещающих муниципальные должности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Свердловской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области, в том числе </a:t>
            </a:r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1483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депутата местных представительных органов власти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83364" y="5186603"/>
            <a:ext cx="5116355" cy="11534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7545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муниципальных служащих органов местного самоуправления муниципальных образований, расположенных на территории Свердловской области</a:t>
            </a:r>
            <a:endParaRPr lang="ru-RU" b="1" dirty="0">
              <a:ln w="9000" cmpd="sng">
                <a:noFill/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249173" y="1062661"/>
            <a:ext cx="7337425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49174" y="980728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788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8338" y="8857"/>
            <a:ext cx="7772400" cy="864095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ОРГАНИЗАЦИОННАЯ СТРУКТУРА ОБЕСПЕЧЕНИЯ СОБЛЮДЕНИЯ СЛУЖАЩИМИ ТРЕБОВАНИЙ В СФЕРЕ КОНФЛИКТА ИНТЕРЕСОВ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5574" y="1844824"/>
            <a:ext cx="6999325" cy="14401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glow rad="139700">
              <a:srgbClr val="AAE2CA">
                <a:satMod val="175000"/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АППАРАТ</a:t>
            </a:r>
            <a:r>
              <a:rPr kumimoji="0" lang="ru-RU" sz="1600" b="1" i="0" u="none" strike="noStrike" kern="0" cap="none" spc="0" normalizeH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ГУБЕРНАТОРА </a:t>
            </a:r>
            <a:r>
              <a:rPr kumimoji="0" lang="ru-RU" sz="1600" b="1" i="0" u="none" strike="noStrike" kern="0" cap="none" spc="0" normalizeH="0" baseline="0" noProof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</a:t>
            </a: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ОБЛАСТИ </a:t>
            </a: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/>
            </a:r>
            <a:b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</a:b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И </a:t>
            </a:r>
            <a:r>
              <a:rPr kumimoji="0" lang="ru-RU" sz="1600" b="1" i="0" u="none" strike="noStrike" kern="0" cap="none" spc="0" normalizeH="0" baseline="0" noProof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ПРАВИТЕЛЬСТВА СВЕРДЛОВСКОЙ ОБЛАСТИ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 - уполномоченный  </a:t>
            </a:r>
            <a:r>
              <a:rPr lang="ru-RU" sz="1600" b="1" kern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государственный орган Свердловской области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по профилактике </a:t>
            </a:r>
            <a:r>
              <a:rPr lang="ru-RU" sz="1600" b="1" kern="0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коррупционных и </a:t>
            </a:r>
            <a:r>
              <a:rPr lang="ru-RU" sz="1600" b="1" kern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иных правонарушений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в Свердловской области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3429000"/>
            <a:ext cx="2592288" cy="1152128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ДЕПАРТАМЕНТ КАДРОВОЙ ПОЛИТИКИ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И КОНТРОЛЯ ГУБЕРНАТОРА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ОБЛАСТИ </a:t>
            </a:r>
            <a:b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</a:b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И</a:t>
            </a:r>
            <a:r>
              <a:rPr kumimoji="0" lang="ru-RU" sz="1200" b="1" i="0" u="none" strike="noStrike" kern="0" cap="none" spc="0" normalizeH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ПРАВИТЕЛЬСТВА СВЕРДЛОВСКОЙ ОБЛАСТИ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91979" y="980728"/>
            <a:ext cx="3384376" cy="6480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rgbClr val="2D2DB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ГУБЕРНАТОР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ОБЛАСТИ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31840" y="3429000"/>
            <a:ext cx="2592288" cy="1152127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ГОСУДАРСТВЕННОЙ ВЛАСТИ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ОБЛАСТИ 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84168" y="3501008"/>
            <a:ext cx="2592288" cy="1096697"/>
          </a:xfrm>
          <a:prstGeom prst="roundRect">
            <a:avLst>
              <a:gd name="adj" fmla="val 13888"/>
            </a:avLst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МЕСТНОГО САМОУПРАВЛЕНИЯ МУНИЦИПАЛЬНЫХ ОБРАЗОВАНИЙ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В СВЕРДЛОВСКОЙ ОБЛАСТИ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475656" y="3068960"/>
            <a:ext cx="446098" cy="42093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35896" y="5085184"/>
            <a:ext cx="5184576" cy="1368152"/>
          </a:xfrm>
          <a:prstGeom prst="roundRect">
            <a:avLst/>
          </a:prstGeom>
          <a:solidFill>
            <a:srgbClr val="B1F9C2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ДОЛЖНОСТНЫЕ ЛИЦА КАДРОВЫХ СЛУЖБ, ОТВЕТСТВЕННЫЕ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ЗА ПРОФИЛАКТИКУ КОРРУПЦИОННЫХ </a:t>
            </a:r>
            <a:b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 ИНЫХ ПРАВОНАРУШЕНИЙ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(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231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человек в государственных органах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и 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231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 человек в органах местного самоуправления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)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139952" y="4581128"/>
            <a:ext cx="446098" cy="523388"/>
          </a:xfrm>
          <a:prstGeom prst="downArrow">
            <a:avLst/>
          </a:prstGeom>
          <a:solidFill>
            <a:srgbClr val="B1F9C2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7236296" y="4581128"/>
            <a:ext cx="446098" cy="523793"/>
          </a:xfrm>
          <a:prstGeom prst="downArrow">
            <a:avLst/>
          </a:prstGeom>
          <a:solidFill>
            <a:srgbClr val="B1F9C2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8" y="5013176"/>
            <a:ext cx="2684780" cy="1301662"/>
          </a:xfrm>
          <a:prstGeom prst="roundRect">
            <a:avLst>
              <a:gd name="adj" fmla="val 17399"/>
            </a:avLst>
          </a:prstGeom>
          <a:solidFill>
            <a:srgbClr val="B1F9C2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Управление </a:t>
            </a:r>
            <a:b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по профилактике коррупционных и иных правонарушений </a:t>
            </a:r>
            <a:b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в количестве </a:t>
            </a:r>
            <a:r>
              <a:rPr lang="ru-RU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10</a:t>
            </a:r>
            <a:r>
              <a:rPr lang="ru-RU" sz="16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человек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683568" y="4581128"/>
            <a:ext cx="446098" cy="451380"/>
          </a:xfrm>
          <a:prstGeom prst="downArrow">
            <a:avLst/>
          </a:prstGeom>
          <a:solidFill>
            <a:srgbClr val="B1F9C2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20419" y="764704"/>
            <a:ext cx="7452186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20419" y="864145"/>
            <a:ext cx="7452186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939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8338" y="8857"/>
            <a:ext cx="7772400" cy="864095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КОМИССИИ ПО СОБЛЮДЕНИЮ ТРЕБОВАНИЙ К СЛУЖЕБНОМУ ПОВЕДЕНИЮ И УРЕГУЛИРОВАНИЮ КОНФЛИКТА ИНТЕРЕСОВ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2140" y="2303318"/>
            <a:ext cx="4139952" cy="18539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Рабочая группа по рассмотрению вопросов, касающихся соблюдения требований к должностному поведению лиц, замещающих государственные должности Свердловской области, </a:t>
            </a: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sz="16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урегулирования конфликта интересо</a:t>
            </a:r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71899" y="4560057"/>
            <a:ext cx="2443449" cy="810574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ГОСУДАРСТВЕННОЙ ВЛАСТИ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ОБЛАСТИ 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96562" y="4560057"/>
            <a:ext cx="2694430" cy="790156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МЕСТНОГО САМОУПРАВЛЕНИЯ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92255" y="5492441"/>
            <a:ext cx="4608613" cy="72008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КОМИССИИ ПО СОБЛЮДЕНИЮ ТРЕБОВАНИЙ </a:t>
            </a:r>
            <a:b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К СЛУЖЕБНОМУ ПОВЕДЕНИЮ СЛУЖАЩИХ </a:t>
            </a:r>
            <a:b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 УРЕГУЛИРОВАНИЮ КОРФЛИКТА ИНТЕРЕСОВ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</a:endParaRPr>
          </a:p>
        </p:txBody>
      </p:sp>
      <p:sp>
        <p:nvSpPr>
          <p:cNvPr id="3" name="Выгнутая влево стрелка 2"/>
          <p:cNvSpPr/>
          <p:nvPr/>
        </p:nvSpPr>
        <p:spPr>
          <a:xfrm rot="19870710">
            <a:off x="3456635" y="5128239"/>
            <a:ext cx="792088" cy="1532615"/>
          </a:xfrm>
          <a:prstGeom prst="curv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1826833">
            <a:off x="8227327" y="5238579"/>
            <a:ext cx="778420" cy="1565415"/>
          </a:xfrm>
          <a:prstGeom prst="curved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28727" y="1424752"/>
            <a:ext cx="6480720" cy="72008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КОМИССИЯ ПО КООРДИНАЦИИ РАБОТЫ ПО ПРОТИВОДЕЙСТВИЮ КОРРУПЦИИ В СВЕРДЛОВСКОЙ ОБЛАСТИ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454488" y="2303318"/>
            <a:ext cx="4536504" cy="21625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Рабочая группа по рассмотрению вопросов, касающихся соблюдения требований </a:t>
            </a: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 должностному поведению лиц, замещающих муниципальные должности  </a:t>
            </a: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муниципальных образованиях, расположенных на территории Свердловской области, и урегулирования конфликта интересов</a:t>
            </a: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6882240" y="2058656"/>
            <a:ext cx="446098" cy="379777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760193" y="2015724"/>
            <a:ext cx="446098" cy="379777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7212" y="4713002"/>
            <a:ext cx="3111619" cy="1668325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КОМИССИЯ ПО СОБЛЮДЕНИЮ ТРЕБОВАНИЙ К СЛУЖЕБНОМУ ПОВЕДЕНИЮ </a:t>
            </a:r>
            <a:b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 УРЕГУЛИРОВАНИЮ КОРФЛИКТА ИНТЕРЕСОВ </a:t>
            </a:r>
            <a:b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</a:br>
            <a:r>
              <a:rPr lang="ru-RU" sz="1200" b="1" kern="0" dirty="0" smtClean="0">
                <a:solidFill>
                  <a:srgbClr val="2E40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ПРИ АДМИНИСТРАЦИИ ГУБЕРНАТОРА СВЕРДЛОВСКОЙ ОБЛАСТИ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2E40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187624" y="1086403"/>
            <a:ext cx="7602027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87624" y="981075"/>
            <a:ext cx="7560840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71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835075" y="86080"/>
            <a:ext cx="8172400" cy="864095"/>
          </a:xfrm>
        </p:spPr>
        <p:txBody>
          <a:bodyPr>
            <a:no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КОМИССИЙ ПО СОБЛЮДЕНИЮ ТРЕБОВАНИЙ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СЛУЖЕБНОМУ ПОВЕДЕНИЮ СУЖАЩИХ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УРЕГУЛИРОВАНИЮ КОНФЛИКТА ИНТЕРЕСОВ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60404" y="1894812"/>
            <a:ext cx="4104456" cy="38206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160</a:t>
            </a:r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комиссий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2280" y="1894812"/>
            <a:ext cx="4130081" cy="400179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dirty="0" smtClean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800" b="1" dirty="0" smtClean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139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комиссий </a:t>
            </a:r>
          </a:p>
          <a:p>
            <a:pPr algn="ctr"/>
            <a:endParaRPr lang="ru-RU" sz="20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0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0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4731" y="2405679"/>
            <a:ext cx="4144345" cy="936104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1600" b="1" dirty="0" smtClean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ПРОВЕДЕНО: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2016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313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заседаний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2017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251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заседание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2018 год - 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114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заседаний 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23520" y="2361456"/>
            <a:ext cx="4140968" cy="923528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ПРОВЕДЕНО: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524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заседания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575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заседаний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год -  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397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заседаний  </a:t>
            </a:r>
          </a:p>
          <a:p>
            <a:pPr algn="ctr"/>
            <a:r>
              <a:rPr lang="ru-RU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187624" y="981075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87624" y="1090613"/>
            <a:ext cx="7337425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413789" y="1171996"/>
            <a:ext cx="3885391" cy="576063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ГОСУДАРСТВЕННОЙ ВЛАСТИ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СВЕРДЛОВСКОЙ ОБЛАСТИ 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16016" y="1161713"/>
            <a:ext cx="3995936" cy="596631"/>
          </a:xfrm>
          <a:prstGeom prst="roundRect">
            <a:avLst/>
          </a:prstGeom>
          <a:gradFill rotWithShape="1">
            <a:gsLst>
              <a:gs pos="0">
                <a:srgbClr val="AAE2CA">
                  <a:tint val="50000"/>
                  <a:satMod val="300000"/>
                </a:srgbClr>
              </a:gs>
              <a:gs pos="35000">
                <a:srgbClr val="AAE2CA">
                  <a:tint val="37000"/>
                  <a:satMod val="300000"/>
                </a:srgbClr>
              </a:gs>
              <a:gs pos="100000">
                <a:srgbClr val="AAE2C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ОРГАНЫ МЕСТНОГО САМОУПРАВЛЕНИЯ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9228" y="3446347"/>
            <a:ext cx="4139952" cy="19988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AAE2C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Рабочая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группа по рассмотрению вопросов, касающихся соблюдения требований к должностному поведению лиц, замещающих государственные должности Свердловской области,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и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урегулирования конфликта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интересо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в: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 год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заседания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год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заседания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год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заседание 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51227" y="3446347"/>
            <a:ext cx="4585270" cy="22149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Рабочая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группа по рассмотрению вопросов, касающихся соблюдения требований </a:t>
            </a: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 должностному поведению лиц, замещающих муниципальные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должности </a:t>
            </a:r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муниципальных образованиях, расположенных на территории Свердловской области, </a:t>
            </a:r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урегулирования конфликта интересов:</a:t>
            </a:r>
          </a:p>
          <a:p>
            <a:pPr algn="ctr"/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заседаний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год –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заседаний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год - 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заседаний </a:t>
            </a: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6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6036" y="5691311"/>
            <a:ext cx="7730380" cy="100166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Комиссия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 соблюдению требований к служебному поведению и урегулированию конфликта интересов при Администрации Губернатора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Свердловской области:</a:t>
            </a:r>
          </a:p>
          <a:p>
            <a:pPr algn="ctr"/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 год –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заседаний,  2017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заседаний, 2018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-  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заседаний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>
              <a:ln w="9000" cmpd="sng">
                <a:noFill/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27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971600" y="8857"/>
            <a:ext cx="7772400" cy="864095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УВЕДОМЛЕНИЕ СЛУЖАЩИМИ О ВОЗНИКНОВЕНИИ ИЛИ ВОЗМОЖНОСТИ ВОЗНИКНОВЕНИЯ КОНФЛИКТА ИНТЕРЕСОВ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90551" y="764704"/>
            <a:ext cx="7337425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90551" y="903040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203280"/>
              </p:ext>
            </p:extLst>
          </p:nvPr>
        </p:nvGraphicFramePr>
        <p:xfrm>
          <a:off x="467544" y="1052736"/>
          <a:ext cx="6933976" cy="4366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23850" y="5589588"/>
            <a:ext cx="612035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2438"/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количество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уведомлений государственных служащих</a:t>
            </a:r>
          </a:p>
          <a:p>
            <a:pPr indent="452438"/>
            <a:endParaRPr lang="ru-RU" altLang="ru-RU" sz="14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611188" y="5732463"/>
            <a:ext cx="215900" cy="82550"/>
          </a:xfrm>
          <a:prstGeom prst="cub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Куб 13"/>
          <p:cNvSpPr/>
          <p:nvPr/>
        </p:nvSpPr>
        <p:spPr>
          <a:xfrm>
            <a:off x="611560" y="6021288"/>
            <a:ext cx="215900" cy="82550"/>
          </a:xfrm>
          <a:prstGeom prst="cub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5877272"/>
            <a:ext cx="43353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количество уведомлений муниципальных служащих</a:t>
            </a:r>
            <a:endParaRPr lang="ru-RU" altLang="ru-RU" sz="14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012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90177" y="184814"/>
            <a:ext cx="8172400" cy="758667"/>
          </a:xfrm>
          <a:prstGeom prst="rect">
            <a:avLst/>
          </a:prstGeom>
        </p:spPr>
        <p:txBody>
          <a:bodyPr vert="horz" lIns="91424" tIns="45712" rIns="91424" bIns="45712" rtlCol="0" anchor="ctr">
            <a:noAutofit/>
          </a:bodyPr>
          <a:lstStyle>
            <a:lvl1pPr marL="0" indent="0" algn="ctr" defTabSz="914239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 lang="ru-RU" sz="2000" b="1" i="0" kern="1200" cap="none" spc="0" baseline="0" dirty="0">
                <a:ln w="9000" cmpd="sng">
                  <a:noFill/>
                  <a:prstDash val="solid"/>
                </a:ln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ИНФОРМАЦИОННО-РАЗЪЯСНИТЕЛЬНАЯ И МЕТОДИЧЕСКАЯ РАБОТА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ВОПРОСАМ СОБЛЮДЕНИЯ СЛУЖАЩИМИ ТРЕБОВАНИЙ </a:t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ПРЕДОТВРАЩЕНИИ И УРЕГУЛИРОВАНИИ КОНФЛИКТА ИНТЕРЕСОВ</a:t>
            </a:r>
          </a:p>
        </p:txBody>
      </p:sp>
      <p:sp>
        <p:nvSpPr>
          <p:cNvPr id="4" name="Овал 3"/>
          <p:cNvSpPr/>
          <p:nvPr/>
        </p:nvSpPr>
        <p:spPr>
          <a:xfrm>
            <a:off x="2042541" y="1196752"/>
            <a:ext cx="5328592" cy="104548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ГУБЕРНАТОРА СВЕРДЛОВСКОЙ ОБЛАСТИ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ПРАВИТЕЛЬСТВА СВЕРДЛОВСКОЙ ОБЛАСТИ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0788" y="2345431"/>
            <a:ext cx="2861052" cy="2163689"/>
          </a:xfrm>
          <a:prstGeom prst="ellipse">
            <a:avLst/>
          </a:prstGeom>
          <a:solidFill>
            <a:srgbClr val="B1F9C2"/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организации работы по выявлению случаев конфликта интересов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государственных органах Свердловской области и органах местного самоуправления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2776" y="4812483"/>
            <a:ext cx="2969064" cy="176581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ОБЗОРЫ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привлечении служащих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ответственности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коррупционные правонарушения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2250739"/>
            <a:ext cx="3297967" cy="2108550"/>
          </a:xfrm>
          <a:prstGeom prst="ellipse">
            <a:avLst/>
          </a:prstGeom>
          <a:solidFill>
            <a:srgbClr val="77D6E3"/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уведомления представителя нанимателя о конфликте интересов или о возможности его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возникновения, способах урегулирования ситуаций конфликта интересов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57854" y="4950635"/>
            <a:ext cx="3258362" cy="17907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endParaRPr lang="ru-RU" sz="1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самовыявлению ситуаций конфликта интересов при исполнении должностных (служебных) обязанностей</a:t>
            </a:r>
          </a:p>
        </p:txBody>
      </p:sp>
      <p:sp>
        <p:nvSpPr>
          <p:cNvPr id="9" name="Овал 8"/>
          <p:cNvSpPr/>
          <p:nvPr/>
        </p:nvSpPr>
        <p:spPr>
          <a:xfrm>
            <a:off x="6372200" y="4509120"/>
            <a:ext cx="2736304" cy="15727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ЗАНЯТИЯ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семинары, совещания, круглые столы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016874" y="2250739"/>
            <a:ext cx="2733987" cy="473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46923" y="2244669"/>
            <a:ext cx="1563096" cy="2614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48639" y="2250739"/>
            <a:ext cx="1867577" cy="26998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253934" y="2250739"/>
            <a:ext cx="2452903" cy="25617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648639" y="2298085"/>
            <a:ext cx="139385" cy="2614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s://mmedia.ozone.ru/multimedia/10148220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30856"/>
            <a:ext cx="1565920" cy="238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1255750" y="981075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255750" y="1081296"/>
            <a:ext cx="7337425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118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8192" y="116980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ОБУЧЕНИЕ ДОЛЖНОСТНЫХ ЛИЦ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КАДРОВЫХ СЛУЖБ,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ОТВЕТСТВЕННЫХ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ПРОФИЛАКТИКУ КОРРУПЦИОННЫХ И ИНЫХ ПРАВОНАРУШЕНИЙ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117308563"/>
              </p:ext>
            </p:extLst>
          </p:nvPr>
        </p:nvGraphicFramePr>
        <p:xfrm>
          <a:off x="1043608" y="2264635"/>
          <a:ext cx="72008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737659" y="1216529"/>
            <a:ext cx="8100392" cy="1224136"/>
          </a:xfrm>
          <a:prstGeom prst="rect">
            <a:avLst/>
          </a:prstGeom>
          <a:solidFill>
            <a:srgbClr val="99FF99"/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1549" tIns="40067" rIns="31549" bIns="40067" anchor="ctr"/>
          <a:lstStyle/>
          <a:p>
            <a:pPr lvl="0" algn="ctr"/>
            <a:endParaRPr lang="ru-RU" sz="1600" b="1" dirty="0" smtClean="0">
              <a:ln w="9000" cmpd="sng">
                <a:noFill/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Постановление </a:t>
            </a:r>
            <a:r>
              <a:rPr lang="ru-RU" sz="16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Правительства Свердловской области от 21.10.2013 </a:t>
            </a:r>
          </a:p>
          <a:p>
            <a:pPr lvl="0" algn="ctr"/>
            <a:r>
              <a:rPr lang="ru-RU" sz="1600" b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№ 1276-ПП </a:t>
            </a:r>
            <a: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«Об утверждении государственной программы Свердловской области </a:t>
            </a:r>
            <a:r>
              <a:rPr lang="ru-RU" sz="1600" b="1" i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кадровой политики в системе </a:t>
            </a:r>
            <a:r>
              <a:rPr lang="ru-RU" sz="1600" b="1" i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государственного  </a:t>
            </a:r>
            <a: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муниципального управления Свердловской области и противодействие коррупции </a:t>
            </a:r>
            <a:r>
              <a:rPr lang="ru-RU" sz="1600" b="1" i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dirty="0">
                <a:ln w="9000" cmpd="sng">
                  <a:noFill/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Свердловской области до 2020 года»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31640" y="908720"/>
            <a:ext cx="7337425" cy="0"/>
          </a:xfrm>
          <a:prstGeom prst="line">
            <a:avLst/>
          </a:prstGeom>
          <a:ln w="41275" cap="rnd" cmpd="dbl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331640" y="1036156"/>
            <a:ext cx="7337425" cy="0"/>
          </a:xfrm>
          <a:prstGeom prst="line">
            <a:avLst/>
          </a:prstGeom>
          <a:ln w="41275" cap="rnd" cmpd="dbl">
            <a:solidFill>
              <a:srgbClr val="0B4E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540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000000"/>
      </a:lt1>
      <a:dk2>
        <a:srgbClr val="1F497D"/>
      </a:dk2>
      <a:lt2>
        <a:srgbClr val="00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9999</TotalTime>
  <Words>602</Words>
  <Application>Microsoft Office PowerPoint</Application>
  <PresentationFormat>Экран (4:3)</PresentationFormat>
  <Paragraphs>148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Оформление по умолчанию</vt:lpstr>
      <vt:lpstr>Презентация PowerPoint</vt:lpstr>
      <vt:lpstr>КОНФЛИКТ ИНТЕРЕСОВ НА ГОСУДАРСТВЕННОЙ  И МУНИЦИПАЛЬНОЙ СЛУЖБЕ</vt:lpstr>
      <vt:lpstr>КРУГ ЛИЦ, НА КОТОРЫХ РАСПРОСТРАНЯЕТСЯ ОБЯЗАННОСТЬ ПРИНИМАТЬ МЕРЫ ПО ПРЕДОТВРАЩЕНИЮ  И УРЕГУЛИРОВАНИЮ КОНФЛИКТА ИНТЕРЕСОВ</vt:lpstr>
      <vt:lpstr>ОРГАНИЗАЦИОННАЯ СТРУКТУРА ОБЕСПЕЧЕНИЯ СОБЛЮДЕНИЯ СЛУЖАЩИМИ ТРЕБОВАНИЙ В СФЕРЕ КОНФЛИКТА ИНТЕРЕСОВ</vt:lpstr>
      <vt:lpstr>КОМИССИИ ПО СОБЛЮДЕНИЮ ТРЕБОВАНИЙ К СЛУЖЕБНОМУ ПОВЕДЕНИЮ И УРЕГУЛИРОВАНИЮ КОНФЛИКТА ИНТЕРЕСОВ</vt:lpstr>
      <vt:lpstr>ДЕЯТЕЛЬНОСТЬ КОМИССИЙ ПО СОБЛЮДЕНИЮ ТРЕБОВАНИЙ  К СЛУЖЕБНОМУ ПОВЕДЕНИЮ СУЖАЩИХ  И УРЕГУЛИРОВАНИЮ КОНФЛИКТА ИНТЕРЕСОВ</vt:lpstr>
      <vt:lpstr>УВЕДОМЛЕНИЕ СЛУЖАЩИМИ О ВОЗНИКНОВЕНИИ ИЛИ ВОЗМОЖНОСТИ ВОЗНИКНОВЕНИЯ КОНФЛИКТА ИНТЕРЕСОВ</vt:lpstr>
      <vt:lpstr>Презентация PowerPoint</vt:lpstr>
      <vt:lpstr>ОБУЧЕНИЕ ДОЛЖНОСТНЫХ ЛИЦ КАДРОВЫХ СЛУЖБ, ОТВЕТСТВЕННЫХ ЗА ПРОФИЛАКТИКУ КОРРУПЦИОННЫХ И ИНЫХ ПРАВОНАРУШЕНИЙ</vt:lpstr>
    </vt:vector>
  </TitlesOfParts>
  <Company>ПИЦ УралТЭП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Макаренкова Екатерина Юрьевна</dc:creator>
  <cp:lastModifiedBy>Макаренкова </cp:lastModifiedBy>
  <cp:revision>1210</cp:revision>
  <cp:lastPrinted>2018-11-16T04:16:06Z</cp:lastPrinted>
  <dcterms:created xsi:type="dcterms:W3CDTF">2012-12-17T06:54:42Z</dcterms:created>
  <dcterms:modified xsi:type="dcterms:W3CDTF">2018-11-16T04:23:29Z</dcterms:modified>
</cp:coreProperties>
</file>