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"/>
  </p:notesMasterIdLst>
  <p:sldIdLst>
    <p:sldId id="282" r:id="rId2"/>
    <p:sldId id="289" r:id="rId3"/>
    <p:sldId id="280" r:id="rId4"/>
    <p:sldId id="287" r:id="rId5"/>
  </p:sldIdLst>
  <p:sldSz cx="9144000" cy="6858000" type="screen4x3"/>
  <p:notesSz cx="6735763" cy="98663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F3F"/>
    <a:srgbClr val="FF8989"/>
    <a:srgbClr val="3D0FB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8171" autoAdjust="0"/>
  </p:normalViewPr>
  <p:slideViewPr>
    <p:cSldViewPr>
      <p:cViewPr>
        <p:scale>
          <a:sx n="100" d="100"/>
          <a:sy n="100" d="100"/>
        </p:scale>
        <p:origin x="-1908" y="-3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10725180446194225"/>
          <c:y val="0.17107086614173228"/>
          <c:w val="0.81897961167185473"/>
          <c:h val="0.6158328037667111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Состоялись в 2017 году</c:v>
                </c:pt>
              </c:strCache>
            </c:strRef>
          </c:tx>
          <c:invertIfNegative val="0"/>
          <c:dLbls>
            <c:dLbl>
              <c:idx val="0"/>
              <c:layout>
                <c:manualLayout>
                  <c:x val="-5.4413720808948194E-3"/>
                  <c:y val="0.14078369602245203"/>
                </c:manualLayout>
              </c:layout>
              <c:tx>
                <c:rich>
                  <a:bodyPr/>
                  <a:lstStyle/>
                  <a:p>
                    <a:r>
                      <a:rPr lang="ru-RU" sz="2000" b="1" dirty="0" smtClean="0">
                        <a:latin typeface="+mj-lt"/>
                      </a:rPr>
                      <a:t>7,1 </a:t>
                    </a:r>
                    <a:r>
                      <a:rPr lang="ru-RU" sz="1200" dirty="0" smtClean="0">
                        <a:latin typeface="+mj-lt"/>
                      </a:rPr>
                      <a:t>трлн.</a:t>
                    </a:r>
                  </a:p>
                  <a:p>
                    <a:r>
                      <a:rPr lang="ru-RU" sz="1200" dirty="0" smtClean="0">
                        <a:latin typeface="+mj-lt"/>
                      </a:rPr>
                      <a:t>руб.</a:t>
                    </a:r>
                    <a:endParaRPr lang="en-US" sz="1200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>
                    <a:latin typeface="+mj-lt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Лист1!$B$2</c:f>
              <c:numCache>
                <c:formatCode>General</c:formatCode>
                <c:ptCount val="1"/>
                <c:pt idx="0">
                  <c:v>7.1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Объявлено на 30 октября 2018 года</c:v>
                </c:pt>
              </c:strCache>
            </c:strRef>
          </c:tx>
          <c:invertIfNegative val="0"/>
          <c:dLbls>
            <c:dLbl>
              <c:idx val="0"/>
              <c:layout>
                <c:manualLayout>
                  <c:x val="-3.1830116628964052E-3"/>
                  <c:y val="0.14945166905750834"/>
                </c:manualLayout>
              </c:layout>
              <c:tx>
                <c:rich>
                  <a:bodyPr/>
                  <a:lstStyle/>
                  <a:p>
                    <a:r>
                      <a:rPr lang="ru-RU" dirty="0" smtClean="0"/>
                      <a:t>6,2 </a:t>
                    </a:r>
                    <a:r>
                      <a:rPr lang="ru-RU" sz="1200" dirty="0" smtClean="0"/>
                      <a:t>трлн.</a:t>
                    </a:r>
                  </a:p>
                  <a:p>
                    <a:r>
                      <a:rPr lang="ru-RU" sz="1200" dirty="0" smtClean="0"/>
                      <a:t>руб.</a:t>
                    </a:r>
                    <a:endParaRPr lang="en-US" sz="1200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>
                    <a:latin typeface="+mj-lt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Лист1!$C$2</c:f>
              <c:numCache>
                <c:formatCode>General</c:formatCode>
                <c:ptCount val="1"/>
                <c:pt idx="0">
                  <c:v>6.2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-83"/>
        <c:axId val="33933312"/>
        <c:axId val="36825920"/>
      </c:barChart>
      <c:catAx>
        <c:axId val="33933312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36825920"/>
        <c:crosses val="autoZero"/>
        <c:auto val="1"/>
        <c:lblAlgn val="ctr"/>
        <c:lblOffset val="100"/>
        <c:noMultiLvlLbl val="0"/>
      </c:catAx>
      <c:valAx>
        <c:axId val="36825920"/>
        <c:scaling>
          <c:orientation val="minMax"/>
          <c:max val="8"/>
          <c:min val="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>
                <a:latin typeface="+mj-lt"/>
              </a:defRPr>
            </a:pPr>
            <a:endParaRPr lang="ru-RU"/>
          </a:p>
        </c:txPr>
        <c:crossAx val="33933312"/>
        <c:crosses val="autoZero"/>
        <c:crossBetween val="between"/>
      </c:valAx>
      <c:spPr>
        <a:noFill/>
      </c:spPr>
    </c:plotArea>
    <c:legend>
      <c:legendPos val="b"/>
      <c:layout>
        <c:manualLayout>
          <c:xMode val="edge"/>
          <c:yMode val="edge"/>
          <c:x val="4.8666029827061516E-2"/>
          <c:y val="0.80902136088229559"/>
          <c:w val="0.90668282967482738"/>
          <c:h val="0.19097863911770441"/>
        </c:manualLayout>
      </c:layout>
      <c:overlay val="0"/>
      <c:txPr>
        <a:bodyPr/>
        <a:lstStyle/>
        <a:p>
          <a:pPr>
            <a:defRPr sz="1200">
              <a:latin typeface="+mj-lt"/>
            </a:defRPr>
          </a:pPr>
          <a:endParaRPr lang="ru-RU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19725394017468362"/>
          <c:y val="0.17107080361016291"/>
          <c:w val="0.81897961167185473"/>
          <c:h val="0.6158328037667111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Состоялись в 2017 году</c:v>
                </c:pt>
              </c:strCache>
            </c:strRef>
          </c:tx>
          <c:invertIfNegative val="0"/>
          <c:dLbls>
            <c:dLbl>
              <c:idx val="0"/>
              <c:layout>
                <c:manualLayout>
                  <c:x val="1.0262792073972824E-2"/>
                  <c:y val="9.2668299368102086E-2"/>
                </c:manualLayout>
              </c:layout>
              <c:tx>
                <c:rich>
                  <a:bodyPr/>
                  <a:lstStyle/>
                  <a:p>
                    <a:r>
                      <a:rPr lang="ru-RU" sz="2000" b="1" dirty="0" smtClean="0">
                        <a:latin typeface="+mj-lt"/>
                      </a:rPr>
                      <a:t>27 </a:t>
                    </a:r>
                    <a:r>
                      <a:rPr lang="ru-RU" sz="1200" dirty="0" smtClean="0">
                        <a:latin typeface="+mj-lt"/>
                      </a:rPr>
                      <a:t>трлн.</a:t>
                    </a:r>
                  </a:p>
                  <a:p>
                    <a:r>
                      <a:rPr lang="ru-RU" sz="1200" dirty="0" smtClean="0">
                        <a:latin typeface="+mj-lt"/>
                      </a:rPr>
                      <a:t>руб.</a:t>
                    </a:r>
                    <a:endParaRPr lang="en-US" sz="1200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>
                    <a:latin typeface="+mj-lt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Лист1!$B$2</c:f>
              <c:numCache>
                <c:formatCode>General</c:formatCode>
                <c:ptCount val="1"/>
                <c:pt idx="0">
                  <c:v>27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Объявлено на 30 октября 2018 года</c:v>
                </c:pt>
              </c:strCache>
            </c:strRef>
          </c:tx>
          <c:invertIfNegative val="0"/>
          <c:dLbls>
            <c:dLbl>
              <c:idx val="0"/>
              <c:layout>
                <c:manualLayout>
                  <c:x val="-4.2536995438838889E-5"/>
                  <c:y val="0.16427587789763598"/>
                </c:manualLayout>
              </c:layout>
              <c:tx>
                <c:rich>
                  <a:bodyPr/>
                  <a:lstStyle/>
                  <a:p>
                    <a:r>
                      <a:rPr lang="ru-RU" dirty="0" smtClean="0"/>
                      <a:t>16,4 </a:t>
                    </a:r>
                    <a:r>
                      <a:rPr lang="ru-RU" sz="1200" dirty="0" smtClean="0"/>
                      <a:t>трлн.</a:t>
                    </a:r>
                  </a:p>
                  <a:p>
                    <a:r>
                      <a:rPr lang="ru-RU" sz="1200" dirty="0" smtClean="0"/>
                      <a:t>руб.</a:t>
                    </a:r>
                    <a:endParaRPr lang="en-US" sz="1200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</c:dLbl>
            <c:txPr>
              <a:bodyPr/>
              <a:lstStyle/>
              <a:p>
                <a:pPr>
                  <a:defRPr>
                    <a:latin typeface="+mj-lt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Лист1!$C$2</c:f>
              <c:numCache>
                <c:formatCode>General</c:formatCode>
                <c:ptCount val="1"/>
                <c:pt idx="0">
                  <c:v>16.399999999999999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-83"/>
        <c:axId val="35846656"/>
        <c:axId val="36825344"/>
      </c:barChart>
      <c:catAx>
        <c:axId val="3584665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crossAx val="36825344"/>
        <c:crosses val="autoZero"/>
        <c:auto val="1"/>
        <c:lblAlgn val="ctr"/>
        <c:lblOffset val="100"/>
        <c:noMultiLvlLbl val="0"/>
      </c:catAx>
      <c:valAx>
        <c:axId val="3682534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>
                <a:latin typeface="+mj-lt"/>
              </a:defRPr>
            </a:pPr>
            <a:endParaRPr lang="ru-RU"/>
          </a:p>
        </c:txPr>
        <c:crossAx val="35846656"/>
        <c:crosses val="autoZero"/>
        <c:crossBetween val="between"/>
      </c:valAx>
    </c:plotArea>
    <c:legend>
      <c:legendPos val="b"/>
      <c:layout>
        <c:manualLayout>
          <c:xMode val="edge"/>
          <c:yMode val="edge"/>
          <c:x val="1.7804205672308348E-2"/>
          <c:y val="0.80902136088229559"/>
          <c:w val="0.96683622935255487"/>
          <c:h val="0.19097863911770441"/>
        </c:manualLayout>
      </c:layout>
      <c:overlay val="0"/>
      <c:txPr>
        <a:bodyPr/>
        <a:lstStyle/>
        <a:p>
          <a:pPr>
            <a:defRPr sz="1200">
              <a:latin typeface="+mj-lt"/>
            </a:defRPr>
          </a:pPr>
          <a:endParaRPr lang="ru-RU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15373" y="0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F43395-41D2-44A5-8A20-0F8E8C801E77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1700" y="739775"/>
            <a:ext cx="4932363" cy="37004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3577" y="4686499"/>
            <a:ext cx="5388610" cy="443984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15373" y="9371285"/>
            <a:ext cx="2918831" cy="49331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94EA13B-62EC-4FB5-B90A-AC4244680E6A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699119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4EA13B-62EC-4FB5-B90A-AC4244680E6A}" type="slidenum">
              <a:rPr lang="ru-RU" smtClean="0"/>
              <a:t>1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205881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4EA13B-62EC-4FB5-B90A-AC4244680E6A}" type="slidenum">
              <a:rPr lang="ru-RU" smtClean="0"/>
              <a:t>2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3886884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4EA13B-62EC-4FB5-B90A-AC4244680E6A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497986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94EA13B-62EC-4FB5-B90A-AC4244680E6A}" type="slidenum">
              <a:rPr lang="ru-RU" smtClean="0"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497986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66800" y="1406020"/>
            <a:ext cx="6172199" cy="2251579"/>
          </a:xfrm>
        </p:spPr>
        <p:txBody>
          <a:bodyPr lIns="0" rIns="0" anchor="t">
            <a:noAutofit/>
          </a:bodyPr>
          <a:lstStyle>
            <a:lvl1pPr>
              <a:defRPr sz="66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66800" y="3905864"/>
            <a:ext cx="6172200" cy="1123336"/>
          </a:xfrm>
        </p:spPr>
        <p:txBody>
          <a:bodyPr>
            <a:normAutofit/>
          </a:bodyPr>
          <a:lstStyle>
            <a:lvl1pPr marL="0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54400" y="1554480"/>
            <a:ext cx="4222308" cy="3886202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69848" y="1554480"/>
            <a:ext cx="2075688" cy="38862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56432" y="1554480"/>
            <a:ext cx="4224528" cy="3886200"/>
          </a:xfrm>
        </p:spPr>
        <p:txBody>
          <a:bodyPr vert="eaVert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3456432" y="1545336"/>
            <a:ext cx="4224528" cy="3886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12" name="Title 1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9848" y="1472184"/>
            <a:ext cx="6172200" cy="2130552"/>
          </a:xfrm>
        </p:spPr>
        <p:txBody>
          <a:bodyPr anchor="t">
            <a:noAutofit/>
          </a:bodyPr>
          <a:lstStyle>
            <a:lvl1pPr algn="l">
              <a:defRPr sz="4800" b="1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9848" y="3886200"/>
            <a:ext cx="6172200" cy="914400"/>
          </a:xfrm>
        </p:spPr>
        <p:txBody>
          <a:bodyPr anchor="t">
            <a:normAutofit/>
          </a:bodyPr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9600"/>
            <a:ext cx="3616325" cy="1066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86998" y="1915859"/>
            <a:ext cx="3646966" cy="288142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6754" y="1915881"/>
            <a:ext cx="3639311" cy="2881398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9600"/>
            <a:ext cx="3615734" cy="1066799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5301" y="1916113"/>
            <a:ext cx="3638550" cy="646112"/>
          </a:xfrm>
        </p:spPr>
        <p:txBody>
          <a:bodyPr anchor="t">
            <a:normAutofit/>
          </a:bodyPr>
          <a:lstStyle>
            <a:lvl1pPr marL="0" indent="0">
              <a:buNone/>
              <a:defRPr sz="1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5300" y="2860676"/>
            <a:ext cx="3638550" cy="288289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92625" y="1916113"/>
            <a:ext cx="3660775" cy="646112"/>
          </a:xfrm>
        </p:spPr>
        <p:txBody>
          <a:bodyPr anchor="t">
            <a:normAutofit/>
          </a:bodyPr>
          <a:lstStyle>
            <a:lvl1pPr marL="0" indent="0">
              <a:buNone/>
              <a:defRPr sz="1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2626" y="2860676"/>
            <a:ext cx="3651250" cy="28829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7162800" y="1551543"/>
            <a:ext cx="1828800" cy="365125"/>
          </a:xfrm>
        </p:spPr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89450" y="1920876"/>
            <a:ext cx="3654425" cy="288924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6425"/>
            <a:ext cx="3629025" cy="1041400"/>
          </a:xfrm>
        </p:spPr>
        <p:txBody>
          <a:bodyPr anchor="t">
            <a:normAutofit/>
          </a:bodyPr>
          <a:lstStyle>
            <a:lvl1pPr algn="l">
              <a:defRPr sz="18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" y="1920875"/>
            <a:ext cx="3629025" cy="1812925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3776" y="600074"/>
            <a:ext cx="2074862" cy="1981201"/>
          </a:xfrm>
          <a:ln>
            <a:noFill/>
          </a:ln>
        </p:spPr>
        <p:txBody>
          <a:bodyPr anchor="t">
            <a:normAutofit/>
          </a:bodyPr>
          <a:lstStyle>
            <a:lvl1pPr algn="l">
              <a:defRPr sz="1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63862" y="1650999"/>
            <a:ext cx="5627687" cy="422076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dirty="0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963862" y="614363"/>
            <a:ext cx="3741738" cy="909637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493776" y="6356350"/>
            <a:ext cx="5102352" cy="365125"/>
          </a:xfrm>
        </p:spPr>
        <p:txBody>
          <a:bodyPr/>
          <a:lstStyle/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69848" y="1554480"/>
            <a:ext cx="2073348" cy="197946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54400" y="1547036"/>
            <a:ext cx="4222308" cy="38862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162800" y="189468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B512E6-BA0D-4ED3-8F45-0ADEDDE63363}" type="datetimeFigureOut">
              <a:rPr lang="ru-RU" smtClean="0"/>
              <a:t>20.11.2018</a:t>
            </a:fld>
            <a:endParaRPr lang="ru-RU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69848" y="6356350"/>
            <a:ext cx="5102352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00">
                <a:solidFill>
                  <a:schemeClr val="tx1"/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59752" y="6356350"/>
            <a:ext cx="1137684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34D150-6717-42A7-947E-A69CD327635B}" type="slidenum">
              <a:rPr lang="ru-RU" smtClean="0"/>
              <a:t>‹#›</a:t>
            </a:fld>
            <a:endParaRPr lang="ru-RU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spcBef>
          <a:spcPct val="0"/>
        </a:spcBef>
        <a:buNone/>
        <a:defRPr sz="1800" kern="1200" cap="all" baseline="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i="1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portal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Relationship Id="rId4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3131840" y="5301208"/>
            <a:ext cx="3096344" cy="432048"/>
          </a:xfrm>
        </p:spPr>
        <p:txBody>
          <a:bodyPr>
            <a:normAutofit fontScale="25000" lnSpcReduction="20000"/>
          </a:bodyPr>
          <a:lstStyle/>
          <a:p>
            <a:r>
              <a:rPr lang="ru-RU" altLang="ru-RU" sz="8000" b="1" i="0" dirty="0" smtClean="0">
                <a:solidFill>
                  <a:schemeClr val="tx1"/>
                </a:solidFill>
              </a:rPr>
              <a:t>Аудитор </a:t>
            </a:r>
            <a:r>
              <a:rPr lang="ru-RU" altLang="ru-RU" sz="8000" b="1" i="0" dirty="0" err="1" smtClean="0">
                <a:solidFill>
                  <a:schemeClr val="tx1"/>
                </a:solidFill>
              </a:rPr>
              <a:t>М.С.Рохмистров</a:t>
            </a:r>
            <a:endParaRPr lang="ru-RU" altLang="ru-RU" sz="8000" b="1" i="0" dirty="0" smtClean="0">
              <a:solidFill>
                <a:schemeClr val="tx1"/>
              </a:solidFill>
            </a:endParaRPr>
          </a:p>
          <a:p>
            <a:pPr algn="ctr"/>
            <a:r>
              <a:rPr lang="ru-RU" altLang="ru-RU" sz="8000" b="1" i="0" dirty="0">
                <a:solidFill>
                  <a:schemeClr val="tx1"/>
                </a:solidFill>
              </a:rPr>
              <a:t>н</a:t>
            </a:r>
            <a:r>
              <a:rPr lang="ru-RU" altLang="ru-RU" sz="8000" b="1" i="0" dirty="0" smtClean="0">
                <a:solidFill>
                  <a:schemeClr val="tx1"/>
                </a:solidFill>
              </a:rPr>
              <a:t>оябрь 2018 г.</a:t>
            </a:r>
            <a:endParaRPr lang="ru-RU" altLang="ru-RU" sz="8000" dirty="0">
              <a:solidFill>
                <a:schemeClr val="tx1"/>
              </a:solidFill>
            </a:endParaRPr>
          </a:p>
          <a:p>
            <a:endParaRPr lang="ru-RU" b="1" dirty="0"/>
          </a:p>
        </p:txBody>
      </p:sp>
      <p:sp>
        <p:nvSpPr>
          <p:cNvPr id="4" name="Прямоугольник с двумя вырезанными противолежащими углами 3"/>
          <p:cNvSpPr/>
          <p:nvPr/>
        </p:nvSpPr>
        <p:spPr>
          <a:xfrm>
            <a:off x="395536" y="1484784"/>
            <a:ext cx="8352928" cy="1245938"/>
          </a:xfrm>
          <a:prstGeom prst="snip2Diag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2051720" y="1612166"/>
            <a:ext cx="5904656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3200" b="1" dirty="0" smtClean="0">
                <a:solidFill>
                  <a:srgbClr val="006666"/>
                </a:solidFill>
                <a:latin typeface="+mj-lt"/>
              </a:rPr>
              <a:t>Счетная палата Российской Федерации</a:t>
            </a:r>
          </a:p>
        </p:txBody>
      </p:sp>
      <p:pic>
        <p:nvPicPr>
          <p:cNvPr id="1026" name="Picture 2" descr="http://portal/Style%20Library/Images/logo_new.png">
            <a:hlinkClick r:id="rId3"/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1560" y="1628800"/>
            <a:ext cx="1143000" cy="9144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26226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Заголовок 1"/>
          <p:cNvSpPr txBox="1">
            <a:spLocks/>
          </p:cNvSpPr>
          <p:nvPr/>
        </p:nvSpPr>
        <p:spPr>
          <a:xfrm>
            <a:off x="2986403" y="4946792"/>
            <a:ext cx="3273598" cy="1794576"/>
          </a:xfrm>
          <a:prstGeom prst="rect">
            <a:avLst/>
          </a:prstGeom>
          <a:ln w="44450" cap="rnd" cmpd="dbl">
            <a:solidFill>
              <a:schemeClr val="tx1"/>
            </a:solidFill>
            <a:prstDash val="lgDash"/>
            <a:bevel/>
          </a:ln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000" dirty="0" smtClean="0"/>
              <a:t/>
            </a:r>
            <a:br>
              <a:rPr lang="ru-RU" sz="2000" dirty="0" smtClean="0"/>
            </a:br>
            <a:endParaRPr lang="ru-RU" sz="2400" dirty="0">
              <a:solidFill>
                <a:srgbClr val="002060"/>
              </a:solidFill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528" y="476672"/>
            <a:ext cx="8496944" cy="515144"/>
          </a:xfrm>
        </p:spPr>
        <p:txBody>
          <a:bodyPr>
            <a:normAutofit fontScale="90000"/>
          </a:bodyPr>
          <a:lstStyle/>
          <a:p>
            <a:pPr algn="ctr"/>
            <a:r>
              <a:rPr lang="ru-RU" sz="2400" dirty="0" smtClean="0"/>
              <a:t>Объем закупок</a:t>
            </a:r>
            <a:br>
              <a:rPr lang="ru-RU" sz="2400" dirty="0" smtClean="0"/>
            </a:br>
            <a:endParaRPr lang="ru-RU" dirty="0"/>
          </a:p>
        </p:txBody>
      </p:sp>
      <p:sp>
        <p:nvSpPr>
          <p:cNvPr id="6" name="Объект 3"/>
          <p:cNvSpPr txBox="1">
            <a:spLocks/>
          </p:cNvSpPr>
          <p:nvPr/>
        </p:nvSpPr>
        <p:spPr>
          <a:xfrm>
            <a:off x="2509464" y="6525344"/>
            <a:ext cx="3859222" cy="7930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itchFamily="34" charset="0"/>
              <a:buNone/>
            </a:pPr>
            <a:endParaRPr lang="ru-RU" sz="2000" b="1" dirty="0" smtClean="0">
              <a:solidFill>
                <a:srgbClr val="C00000"/>
              </a:solidFill>
            </a:endParaRPr>
          </a:p>
        </p:txBody>
      </p:sp>
      <p:sp>
        <p:nvSpPr>
          <p:cNvPr id="10" name="Заголовок 1"/>
          <p:cNvSpPr txBox="1">
            <a:spLocks/>
          </p:cNvSpPr>
          <p:nvPr/>
        </p:nvSpPr>
        <p:spPr>
          <a:xfrm>
            <a:off x="426600" y="4983832"/>
            <a:ext cx="3303984" cy="5334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endParaRPr lang="ru-RU" sz="2800" dirty="0">
              <a:solidFill>
                <a:srgbClr val="0070C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580112" y="1124744"/>
            <a:ext cx="30963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ru-RU" dirty="0"/>
          </a:p>
        </p:txBody>
      </p:sp>
      <p:sp>
        <p:nvSpPr>
          <p:cNvPr id="12" name="Заголовок 1"/>
          <p:cNvSpPr txBox="1">
            <a:spLocks/>
          </p:cNvSpPr>
          <p:nvPr/>
        </p:nvSpPr>
        <p:spPr>
          <a:xfrm>
            <a:off x="947969" y="1113656"/>
            <a:ext cx="2583904" cy="515144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400" u="sng" dirty="0" smtClean="0">
                <a:solidFill>
                  <a:schemeClr val="bg2">
                    <a:lumMod val="50000"/>
                  </a:schemeClr>
                </a:solidFill>
              </a:rPr>
              <a:t>44-фз</a:t>
            </a:r>
            <a:endParaRPr lang="ru-RU" sz="2400" u="sng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3" name="Заголовок 1"/>
          <p:cNvSpPr txBox="1">
            <a:spLocks/>
          </p:cNvSpPr>
          <p:nvPr/>
        </p:nvSpPr>
        <p:spPr>
          <a:xfrm>
            <a:off x="5191502" y="1124744"/>
            <a:ext cx="3589162" cy="515144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400" u="sng" dirty="0" smtClean="0">
                <a:solidFill>
                  <a:schemeClr val="accent2">
                    <a:lumMod val="50000"/>
                  </a:schemeClr>
                </a:solidFill>
              </a:rPr>
              <a:t>223-фз</a:t>
            </a:r>
            <a:endParaRPr lang="ru-RU" sz="2400" u="sng" dirty="0">
              <a:solidFill>
                <a:schemeClr val="accent2">
                  <a:lumMod val="50000"/>
                </a:schemeClr>
              </a:solidFill>
            </a:endParaRPr>
          </a:p>
        </p:txBody>
      </p:sp>
      <p:graphicFrame>
        <p:nvGraphicFramePr>
          <p:cNvPr id="28" name="Диаграмма 27"/>
          <p:cNvGraphicFramePr/>
          <p:nvPr>
            <p:extLst>
              <p:ext uri="{D42A27DB-BD31-4B8C-83A1-F6EECF244321}">
                <p14:modId xmlns:p14="http://schemas.microsoft.com/office/powerpoint/2010/main" val="2225539480"/>
              </p:ext>
            </p:extLst>
          </p:nvPr>
        </p:nvGraphicFramePr>
        <p:xfrm>
          <a:off x="322817" y="1479011"/>
          <a:ext cx="4214562" cy="31997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9" name="Диаграмма 28"/>
          <p:cNvGraphicFramePr/>
          <p:nvPr>
            <p:extLst>
              <p:ext uri="{D42A27DB-BD31-4B8C-83A1-F6EECF244321}">
                <p14:modId xmlns:p14="http://schemas.microsoft.com/office/powerpoint/2010/main" val="534988674"/>
              </p:ext>
            </p:extLst>
          </p:nvPr>
        </p:nvGraphicFramePr>
        <p:xfrm>
          <a:off x="4784573" y="1628800"/>
          <a:ext cx="4043539" cy="301504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31" name="TextBox 30"/>
          <p:cNvSpPr txBox="1"/>
          <p:nvPr/>
        </p:nvSpPr>
        <p:spPr>
          <a:xfrm>
            <a:off x="2915816" y="5007367"/>
            <a:ext cx="3344185" cy="16619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600" b="1" dirty="0">
                <a:latin typeface="+mj-lt"/>
              </a:rPr>
              <a:t>В </a:t>
            </a:r>
            <a:r>
              <a:rPr lang="ru-RU" sz="1600" b="1" dirty="0" smtClean="0">
                <a:latin typeface="+mj-lt"/>
              </a:rPr>
              <a:t>2018 году </a:t>
            </a:r>
            <a:r>
              <a:rPr lang="ru-RU" sz="1600" b="1" dirty="0">
                <a:latin typeface="+mj-lt"/>
              </a:rPr>
              <a:t>объявлено закупок на сумму</a:t>
            </a:r>
          </a:p>
          <a:p>
            <a:pPr algn="ctr"/>
            <a:r>
              <a:rPr lang="ru-RU" sz="1600" b="1" dirty="0" smtClean="0">
                <a:solidFill>
                  <a:srgbClr val="C00000"/>
                </a:solidFill>
                <a:latin typeface="+mj-lt"/>
              </a:rPr>
              <a:t>22,6 </a:t>
            </a:r>
            <a:r>
              <a:rPr lang="ru-RU" sz="1600" b="1" dirty="0" err="1">
                <a:solidFill>
                  <a:srgbClr val="C00000"/>
                </a:solidFill>
                <a:latin typeface="+mj-lt"/>
              </a:rPr>
              <a:t>трлн.руб</a:t>
            </a:r>
            <a:r>
              <a:rPr lang="ru-RU" sz="1600" b="1" dirty="0">
                <a:solidFill>
                  <a:srgbClr val="C00000"/>
                </a:solidFill>
                <a:latin typeface="+mj-lt"/>
              </a:rPr>
              <a:t>. </a:t>
            </a:r>
            <a:r>
              <a:rPr lang="ru-RU" sz="1600" b="1" dirty="0">
                <a:solidFill>
                  <a:srgbClr val="C00000"/>
                </a:solidFill>
              </a:rPr>
              <a:t/>
            </a:r>
            <a:br>
              <a:rPr lang="ru-RU" sz="1600" b="1" dirty="0">
                <a:solidFill>
                  <a:srgbClr val="C00000"/>
                </a:solidFill>
              </a:rPr>
            </a:br>
            <a:r>
              <a:rPr lang="ru-RU" sz="1400" b="1" dirty="0" smtClean="0">
                <a:latin typeface="+mj-lt"/>
              </a:rPr>
              <a:t>(на 30.10.2018г.)</a:t>
            </a:r>
          </a:p>
          <a:p>
            <a:pPr algn="ctr"/>
            <a:endParaRPr lang="ru-RU" sz="800" b="1" dirty="0" smtClean="0">
              <a:solidFill>
                <a:srgbClr val="C00000"/>
              </a:solidFill>
              <a:latin typeface="+mj-lt"/>
            </a:endParaRPr>
          </a:p>
          <a:p>
            <a:pPr algn="ctr"/>
            <a:r>
              <a:rPr lang="ru-RU" sz="1600" b="1" dirty="0" smtClean="0">
                <a:solidFill>
                  <a:srgbClr val="C00000"/>
                </a:solidFill>
                <a:latin typeface="+mj-lt"/>
              </a:rPr>
              <a:t>34,1 </a:t>
            </a:r>
            <a:r>
              <a:rPr lang="ru-RU" sz="1600" b="1" dirty="0" err="1" smtClean="0">
                <a:solidFill>
                  <a:srgbClr val="C00000"/>
                </a:solidFill>
                <a:latin typeface="+mj-lt"/>
              </a:rPr>
              <a:t>трлн.руб</a:t>
            </a:r>
            <a:r>
              <a:rPr lang="ru-RU" sz="1600" b="1" dirty="0" smtClean="0">
                <a:solidFill>
                  <a:srgbClr val="C00000"/>
                </a:solidFill>
                <a:latin typeface="+mj-lt"/>
              </a:rPr>
              <a:t>. </a:t>
            </a:r>
            <a:br>
              <a:rPr lang="ru-RU" sz="1600" b="1" dirty="0" smtClean="0">
                <a:solidFill>
                  <a:srgbClr val="C00000"/>
                </a:solidFill>
                <a:latin typeface="+mj-lt"/>
              </a:rPr>
            </a:br>
            <a:r>
              <a:rPr lang="ru-RU" sz="1600" b="1" dirty="0" smtClean="0">
                <a:latin typeface="+mj-lt"/>
              </a:rPr>
              <a:t>по итогам 2017 года</a:t>
            </a:r>
            <a:endParaRPr lang="ru-RU" sz="1600" b="1" dirty="0">
              <a:latin typeface="+mj-lt"/>
            </a:endParaRPr>
          </a:p>
        </p:txBody>
      </p:sp>
      <p:sp>
        <p:nvSpPr>
          <p:cNvPr id="14" name="Заголовок 1"/>
          <p:cNvSpPr txBox="1">
            <a:spLocks/>
          </p:cNvSpPr>
          <p:nvPr/>
        </p:nvSpPr>
        <p:spPr>
          <a:xfrm>
            <a:off x="179512" y="1680055"/>
            <a:ext cx="4358578" cy="3045089"/>
          </a:xfrm>
          <a:prstGeom prst="rect">
            <a:avLst/>
          </a:prstGeom>
          <a:ln w="38100" cmpd="dbl">
            <a:solidFill>
              <a:schemeClr val="bg2">
                <a:lumMod val="50000"/>
              </a:schemeClr>
            </a:solidFill>
            <a:prstDash val="lgDash"/>
          </a:ln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000" dirty="0" smtClean="0"/>
              <a:t/>
            </a:r>
            <a:br>
              <a:rPr lang="ru-RU" sz="2000" dirty="0" smtClean="0"/>
            </a:br>
            <a:endParaRPr lang="ru-RU" sz="2400" dirty="0">
              <a:solidFill>
                <a:srgbClr val="002060"/>
              </a:solidFill>
            </a:endParaRPr>
          </a:p>
        </p:txBody>
      </p:sp>
      <p:sp>
        <p:nvSpPr>
          <p:cNvPr id="15" name="Заголовок 1"/>
          <p:cNvSpPr txBox="1">
            <a:spLocks/>
          </p:cNvSpPr>
          <p:nvPr/>
        </p:nvSpPr>
        <p:spPr>
          <a:xfrm>
            <a:off x="4648197" y="1680055"/>
            <a:ext cx="4316292" cy="3045089"/>
          </a:xfrm>
          <a:prstGeom prst="rect">
            <a:avLst/>
          </a:prstGeom>
          <a:ln w="38100" cmpd="dbl">
            <a:solidFill>
              <a:schemeClr val="accent2">
                <a:lumMod val="75000"/>
              </a:schemeClr>
            </a:solidFill>
            <a:prstDash val="lgDash"/>
          </a:ln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000" dirty="0" smtClean="0"/>
              <a:t/>
            </a:r>
            <a:br>
              <a:rPr lang="ru-RU" sz="2000" dirty="0" smtClean="0"/>
            </a:br>
            <a:endParaRPr lang="ru-RU" sz="2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63546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188640"/>
            <a:ext cx="8640960" cy="1066800"/>
          </a:xfrm>
        </p:spPr>
        <p:txBody>
          <a:bodyPr>
            <a:normAutofit/>
          </a:bodyPr>
          <a:lstStyle/>
          <a:p>
            <a:pPr algn="ctr"/>
            <a:r>
              <a:rPr lang="ru-RU" sz="2400" dirty="0" smtClean="0"/>
              <a:t>Сравнительный анализ закупок по итогам 9 месяцев 2018 года</a:t>
            </a:r>
            <a:endParaRPr lang="ru-RU" sz="2400" dirty="0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2935893" y="1890543"/>
            <a:ext cx="3486912" cy="458337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1700" i="0" cap="all" dirty="0" smtClean="0">
                <a:solidFill>
                  <a:srgbClr val="002060"/>
                </a:solidFill>
                <a:latin typeface="+mj-lt"/>
                <a:ea typeface="+mj-ea"/>
                <a:cs typeface="+mj-cs"/>
              </a:rPr>
              <a:t>Уровень Конкуренции</a:t>
            </a:r>
            <a:endParaRPr lang="ru-RU" b="1" dirty="0"/>
          </a:p>
        </p:txBody>
      </p:sp>
      <p:sp>
        <p:nvSpPr>
          <p:cNvPr id="19" name="Объект 3"/>
          <p:cNvSpPr>
            <a:spLocks noGrp="1"/>
          </p:cNvSpPr>
          <p:nvPr>
            <p:ph sz="half" idx="2"/>
          </p:nvPr>
        </p:nvSpPr>
        <p:spPr>
          <a:xfrm>
            <a:off x="2699792" y="3474719"/>
            <a:ext cx="4104456" cy="458337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1700" i="0" cap="all" dirty="0" smtClean="0">
                <a:solidFill>
                  <a:srgbClr val="002060"/>
                </a:solidFill>
                <a:latin typeface="+mj-lt"/>
                <a:ea typeface="+mj-ea"/>
                <a:cs typeface="+mj-cs"/>
              </a:rPr>
              <a:t>Относительная экономия</a:t>
            </a:r>
            <a:endParaRPr lang="ru-RU" b="1" dirty="0"/>
          </a:p>
        </p:txBody>
      </p:sp>
      <p:sp>
        <p:nvSpPr>
          <p:cNvPr id="25" name="Объект 3"/>
          <p:cNvSpPr>
            <a:spLocks noGrp="1"/>
          </p:cNvSpPr>
          <p:nvPr>
            <p:ph sz="half" idx="2"/>
          </p:nvPr>
        </p:nvSpPr>
        <p:spPr>
          <a:xfrm>
            <a:off x="2627785" y="5130903"/>
            <a:ext cx="4319816" cy="458337"/>
          </a:xfrm>
        </p:spPr>
        <p:txBody>
          <a:bodyPr>
            <a:normAutofit fontScale="77500" lnSpcReduction="20000"/>
          </a:bodyPr>
          <a:lstStyle/>
          <a:p>
            <a:pPr marL="0" indent="0" algn="ctr">
              <a:buNone/>
            </a:pPr>
            <a:r>
              <a:rPr lang="ru-RU" sz="1700" i="0" cap="all" dirty="0" smtClean="0">
                <a:solidFill>
                  <a:srgbClr val="002060"/>
                </a:solidFill>
                <a:latin typeface="+mj-lt"/>
                <a:ea typeface="+mj-ea"/>
                <a:cs typeface="+mj-cs"/>
              </a:rPr>
              <a:t>Доля объявляемых </a:t>
            </a:r>
          </a:p>
          <a:p>
            <a:pPr marL="0" indent="0" algn="ctr">
              <a:buNone/>
            </a:pPr>
            <a:r>
              <a:rPr lang="ru-RU" sz="1700" i="0" cap="all" dirty="0" smtClean="0">
                <a:solidFill>
                  <a:srgbClr val="002060"/>
                </a:solidFill>
                <a:latin typeface="+mj-lt"/>
                <a:ea typeface="+mj-ea"/>
                <a:cs typeface="+mj-cs"/>
              </a:rPr>
              <a:t>конкурсов и аукционов</a:t>
            </a:r>
            <a:endParaRPr lang="ru-RU" b="1" dirty="0"/>
          </a:p>
        </p:txBody>
      </p:sp>
      <p:sp>
        <p:nvSpPr>
          <p:cNvPr id="30" name="Заголовок 1"/>
          <p:cNvSpPr txBox="1">
            <a:spLocks/>
          </p:cNvSpPr>
          <p:nvPr/>
        </p:nvSpPr>
        <p:spPr>
          <a:xfrm>
            <a:off x="987796" y="1329680"/>
            <a:ext cx="2583904" cy="515144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400" u="sng" dirty="0" smtClean="0">
                <a:solidFill>
                  <a:schemeClr val="bg2">
                    <a:lumMod val="50000"/>
                  </a:schemeClr>
                </a:solidFill>
              </a:rPr>
              <a:t>44-фз</a:t>
            </a:r>
            <a:endParaRPr lang="ru-RU" sz="2400" u="sng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1" name="Заголовок 1"/>
          <p:cNvSpPr txBox="1">
            <a:spLocks/>
          </p:cNvSpPr>
          <p:nvPr/>
        </p:nvSpPr>
        <p:spPr>
          <a:xfrm>
            <a:off x="4932040" y="1329680"/>
            <a:ext cx="3589162" cy="515144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400" u="sng" dirty="0" smtClean="0">
                <a:solidFill>
                  <a:schemeClr val="accent2">
                    <a:lumMod val="50000"/>
                  </a:schemeClr>
                </a:solidFill>
              </a:rPr>
              <a:t>223-фз</a:t>
            </a:r>
            <a:endParaRPr lang="ru-RU" sz="2400" u="sng" dirty="0">
              <a:solidFill>
                <a:schemeClr val="accent2">
                  <a:lumMod val="50000"/>
                </a:schemeClr>
              </a:solidFill>
            </a:endParaRPr>
          </a:p>
        </p:txBody>
      </p:sp>
      <p:grpSp>
        <p:nvGrpSpPr>
          <p:cNvPr id="3" name="Группа 2"/>
          <p:cNvGrpSpPr/>
          <p:nvPr/>
        </p:nvGrpSpPr>
        <p:grpSpPr>
          <a:xfrm>
            <a:off x="1115616" y="1862826"/>
            <a:ext cx="7196183" cy="4716524"/>
            <a:chOff x="1115616" y="1628800"/>
            <a:chExt cx="7196183" cy="4716524"/>
          </a:xfrm>
        </p:grpSpPr>
        <p:sp>
          <p:nvSpPr>
            <p:cNvPr id="7" name="Подзаголовок 2"/>
            <p:cNvSpPr txBox="1">
              <a:spLocks/>
            </p:cNvSpPr>
            <p:nvPr/>
          </p:nvSpPr>
          <p:spPr>
            <a:xfrm>
              <a:off x="1124700" y="2492896"/>
              <a:ext cx="3015252" cy="756084"/>
            </a:xfrm>
            <a:prstGeom prst="rect">
              <a:avLst/>
            </a:prstGeom>
          </p:spPr>
          <p:txBody>
            <a:bodyPr vert="horz" lIns="91440" tIns="45720" rIns="91440" bIns="45720" rtlCol="0">
              <a:normAutofit fontScale="70000" lnSpcReduction="20000"/>
            </a:bodyPr>
            <a:lstStyle>
              <a:lvl1pPr marL="274320" indent="-27432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buNone/>
              </a:pPr>
              <a:r>
                <a:rPr lang="ru-RU" b="1" dirty="0">
                  <a:solidFill>
                    <a:srgbClr val="7030A0"/>
                  </a:solidFill>
                  <a:latin typeface="+mj-lt"/>
                </a:rPr>
                <a:t>2,9 заявки на 1 </a:t>
              </a:r>
              <a:r>
                <a:rPr lang="ru-RU" b="1" dirty="0" smtClean="0">
                  <a:solidFill>
                    <a:srgbClr val="7030A0"/>
                  </a:solidFill>
                  <a:latin typeface="+mj-lt"/>
                </a:rPr>
                <a:t>лот – 2017 год</a:t>
              </a:r>
              <a:endParaRPr lang="ru-RU" b="1" dirty="0">
                <a:solidFill>
                  <a:srgbClr val="7030A0"/>
                </a:solidFill>
                <a:latin typeface="+mj-lt"/>
              </a:endParaRPr>
            </a:p>
            <a:p>
              <a:pPr marL="0" indent="0" algn="ctr">
                <a:buNone/>
              </a:pPr>
              <a:endParaRPr lang="ru-RU" sz="1000" b="1" dirty="0" smtClean="0">
                <a:solidFill>
                  <a:srgbClr val="7030A0"/>
                </a:solidFill>
                <a:latin typeface="+mj-lt"/>
              </a:endParaRPr>
            </a:p>
            <a:p>
              <a:pPr marL="0" indent="0" algn="ctr">
                <a:buNone/>
              </a:pPr>
              <a:r>
                <a:rPr lang="ru-RU" b="1" dirty="0" smtClean="0">
                  <a:solidFill>
                    <a:srgbClr val="7030A0"/>
                  </a:solidFill>
                  <a:latin typeface="+mj-lt"/>
                </a:rPr>
                <a:t>3 заявки на 1 лот – 2018 год</a:t>
              </a:r>
              <a:endParaRPr lang="ru-RU" b="1" dirty="0">
                <a:solidFill>
                  <a:srgbClr val="7030A0"/>
                </a:solidFill>
                <a:latin typeface="+mj-lt"/>
              </a:endParaRPr>
            </a:p>
          </p:txBody>
        </p:sp>
        <p:sp>
          <p:nvSpPr>
            <p:cNvPr id="11" name="Заголовок 1"/>
            <p:cNvSpPr txBox="1">
              <a:spLocks/>
            </p:cNvSpPr>
            <p:nvPr/>
          </p:nvSpPr>
          <p:spPr>
            <a:xfrm>
              <a:off x="2411097" y="1628800"/>
              <a:ext cx="4536504" cy="576064"/>
            </a:xfrm>
            <a:prstGeom prst="rect">
              <a:avLst/>
            </a:prstGeom>
            <a:ln w="38100" cmpd="dbl">
              <a:solidFill>
                <a:schemeClr val="tx1">
                  <a:alpha val="83000"/>
                </a:schemeClr>
              </a:solidFill>
              <a:prstDash val="dash"/>
            </a:ln>
          </p:spPr>
          <p:txBody>
            <a:bodyPr vert="horz" lIns="91440" tIns="45720" rIns="91440" bIns="45720" rtlCol="0" anchor="t">
              <a:normAutofit fontScale="85000" lnSpcReduction="20000"/>
            </a:bodyPr>
            <a:lstStyle>
              <a:lvl1pPr algn="l" defTabSz="914400" rtl="0" eaLnBrk="1" latinLnBrk="0" hangingPunct="1">
                <a:spcBef>
                  <a:spcPct val="0"/>
                </a:spcBef>
                <a:buNone/>
                <a:defRPr sz="1800" kern="1200" cap="all" baseline="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  <a:lvl2pPr eaLnBrk="1" hangingPunct="1">
                <a:defRPr>
                  <a:solidFill>
                    <a:schemeClr val="tx2"/>
                  </a:solidFill>
                </a:defRPr>
              </a:lvl2pPr>
              <a:lvl3pPr eaLnBrk="1" hangingPunct="1">
                <a:defRPr>
                  <a:solidFill>
                    <a:schemeClr val="tx2"/>
                  </a:solidFill>
                </a:defRPr>
              </a:lvl3pPr>
              <a:lvl4pPr eaLnBrk="1" hangingPunct="1">
                <a:defRPr>
                  <a:solidFill>
                    <a:schemeClr val="tx2"/>
                  </a:solidFill>
                </a:defRPr>
              </a:lvl4pPr>
              <a:lvl5pPr eaLnBrk="1" hangingPunct="1">
                <a:defRPr>
                  <a:solidFill>
                    <a:schemeClr val="tx2"/>
                  </a:solidFill>
                </a:defRPr>
              </a:lvl5pPr>
              <a:lvl6pPr eaLnBrk="1" hangingPunct="1">
                <a:defRPr>
                  <a:solidFill>
                    <a:schemeClr val="tx2"/>
                  </a:solidFill>
                </a:defRPr>
              </a:lvl6pPr>
              <a:lvl7pPr eaLnBrk="1" hangingPunct="1">
                <a:defRPr>
                  <a:solidFill>
                    <a:schemeClr val="tx2"/>
                  </a:solidFill>
                </a:defRPr>
              </a:lvl7pPr>
              <a:lvl8pPr eaLnBrk="1" hangingPunct="1">
                <a:defRPr>
                  <a:solidFill>
                    <a:schemeClr val="tx2"/>
                  </a:solidFill>
                </a:defRPr>
              </a:lvl8pPr>
              <a:lvl9pPr eaLnBrk="1" hangingPunct="1">
                <a:defRPr>
                  <a:solidFill>
                    <a:schemeClr val="tx2"/>
                  </a:solidFill>
                </a:defRPr>
              </a:lvl9pPr>
            </a:lstStyle>
            <a:p>
              <a:pPr algn="ctr"/>
              <a:r>
                <a:rPr lang="ru-RU" sz="2000" dirty="0" smtClean="0"/>
                <a:t/>
              </a:r>
              <a:br>
                <a:rPr lang="ru-RU" sz="2000" dirty="0" smtClean="0"/>
              </a:br>
              <a:endParaRPr lang="ru-RU" sz="2400" dirty="0">
                <a:solidFill>
                  <a:srgbClr val="002060"/>
                </a:solidFill>
              </a:endParaRPr>
            </a:p>
          </p:txBody>
        </p:sp>
        <p:sp>
          <p:nvSpPr>
            <p:cNvPr id="9" name="Скругленный прямоугольник 8"/>
            <p:cNvSpPr/>
            <p:nvPr/>
          </p:nvSpPr>
          <p:spPr>
            <a:xfrm>
              <a:off x="1115616" y="2420888"/>
              <a:ext cx="3025000" cy="679721"/>
            </a:xfrm>
            <a:prstGeom prst="roundRect">
              <a:avLst/>
            </a:prstGeom>
            <a:noFill/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15" name="Скругленный прямоугольник 14"/>
            <p:cNvSpPr/>
            <p:nvPr/>
          </p:nvSpPr>
          <p:spPr>
            <a:xfrm>
              <a:off x="5296547" y="2389239"/>
              <a:ext cx="3015252" cy="711370"/>
            </a:xfrm>
            <a:prstGeom prst="roundRect">
              <a:avLst/>
            </a:prstGeom>
            <a:noFill/>
            <a:ln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0" name="Скругленный прямоугольник 19"/>
            <p:cNvSpPr/>
            <p:nvPr/>
          </p:nvSpPr>
          <p:spPr>
            <a:xfrm>
              <a:off x="1194573" y="4008578"/>
              <a:ext cx="2470633" cy="752569"/>
            </a:xfrm>
            <a:prstGeom prst="roundRect">
              <a:avLst/>
            </a:prstGeom>
            <a:noFill/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1" name="Скругленный прямоугольник 20"/>
            <p:cNvSpPr/>
            <p:nvPr/>
          </p:nvSpPr>
          <p:spPr>
            <a:xfrm>
              <a:off x="5636835" y="4008579"/>
              <a:ext cx="2448272" cy="752568"/>
            </a:xfrm>
            <a:prstGeom prst="roundRect">
              <a:avLst/>
            </a:prstGeom>
            <a:noFill/>
            <a:ln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2" name="Подзаголовок 2"/>
            <p:cNvSpPr txBox="1">
              <a:spLocks/>
            </p:cNvSpPr>
            <p:nvPr/>
          </p:nvSpPr>
          <p:spPr>
            <a:xfrm>
              <a:off x="1269123" y="4041068"/>
              <a:ext cx="2299174" cy="864096"/>
            </a:xfrm>
            <a:prstGeom prst="rect">
              <a:avLst/>
            </a:prstGeom>
          </p:spPr>
          <p:txBody>
            <a:bodyPr vert="horz" lIns="91440" tIns="45720" rIns="91440" bIns="45720" rtlCol="0">
              <a:normAutofit/>
            </a:bodyPr>
            <a:lstStyle>
              <a:lvl1pPr marL="274320" indent="-27432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742950" indent="-28575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1143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600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–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20574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»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5146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9718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4290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i="1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886200" indent="-228600" algn="l" defTabSz="914400" rtl="0" eaLnBrk="1" latinLnBrk="0" hangingPunct="1">
                <a:spcBef>
                  <a:spcPct val="20000"/>
                </a:spcBef>
                <a:buFont typeface="Arial" pitchFamily="34" charset="0"/>
                <a:buChar char="•"/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0" indent="0" algn="ctr">
                <a:buNone/>
              </a:pPr>
              <a:r>
                <a:rPr lang="ru-RU" b="1" dirty="0" smtClean="0">
                  <a:solidFill>
                    <a:srgbClr val="7030A0"/>
                  </a:solidFill>
                  <a:latin typeface="+mj-lt"/>
                </a:rPr>
                <a:t>6,7% - 2017 год</a:t>
              </a:r>
            </a:p>
            <a:p>
              <a:pPr marL="0" indent="0" algn="ctr">
                <a:buNone/>
              </a:pPr>
              <a:r>
                <a:rPr lang="ru-RU" b="1" dirty="0" smtClean="0">
                  <a:solidFill>
                    <a:srgbClr val="7030A0"/>
                  </a:solidFill>
                  <a:latin typeface="+mj-lt"/>
                </a:rPr>
                <a:t>5,2 % - 2018 год</a:t>
              </a:r>
              <a:endParaRPr lang="ru-RU" b="1" dirty="0">
                <a:solidFill>
                  <a:srgbClr val="7030A0"/>
                </a:solidFill>
                <a:latin typeface="+mj-lt"/>
              </a:endParaRPr>
            </a:p>
          </p:txBody>
        </p:sp>
        <p:sp>
          <p:nvSpPr>
            <p:cNvPr id="26" name="Скругленный прямоугольник 25"/>
            <p:cNvSpPr/>
            <p:nvPr/>
          </p:nvSpPr>
          <p:spPr>
            <a:xfrm>
              <a:off x="1216935" y="5571238"/>
              <a:ext cx="2448272" cy="774086"/>
            </a:xfrm>
            <a:prstGeom prst="roundRect">
              <a:avLst/>
            </a:prstGeom>
            <a:noFill/>
            <a:ln>
              <a:solidFill>
                <a:schemeClr val="bg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27" name="Скругленный прямоугольник 26"/>
            <p:cNvSpPr/>
            <p:nvPr/>
          </p:nvSpPr>
          <p:spPr>
            <a:xfrm>
              <a:off x="5641493" y="5571238"/>
              <a:ext cx="2448272" cy="754666"/>
            </a:xfrm>
            <a:prstGeom prst="roundRect">
              <a:avLst/>
            </a:prstGeom>
            <a:noFill/>
            <a:ln>
              <a:solidFill>
                <a:schemeClr val="accent2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ru-RU"/>
            </a:p>
          </p:txBody>
        </p:sp>
        <p:sp>
          <p:nvSpPr>
            <p:cNvPr id="32" name="Заголовок 1"/>
            <p:cNvSpPr txBox="1">
              <a:spLocks/>
            </p:cNvSpPr>
            <p:nvPr/>
          </p:nvSpPr>
          <p:spPr>
            <a:xfrm>
              <a:off x="2449217" y="4879005"/>
              <a:ext cx="4536504" cy="576064"/>
            </a:xfrm>
            <a:prstGeom prst="rect">
              <a:avLst/>
            </a:prstGeom>
            <a:ln w="38100" cmpd="dbl">
              <a:solidFill>
                <a:schemeClr val="tx1">
                  <a:alpha val="83000"/>
                </a:schemeClr>
              </a:solidFill>
              <a:prstDash val="dash"/>
            </a:ln>
          </p:spPr>
          <p:txBody>
            <a:bodyPr vert="horz" lIns="91440" tIns="45720" rIns="91440" bIns="45720" rtlCol="0" anchor="t">
              <a:normAutofit fontScale="85000" lnSpcReduction="20000"/>
            </a:bodyPr>
            <a:lstStyle>
              <a:lvl1pPr algn="l" defTabSz="914400" rtl="0" eaLnBrk="1" latinLnBrk="0" hangingPunct="1">
                <a:spcBef>
                  <a:spcPct val="0"/>
                </a:spcBef>
                <a:buNone/>
                <a:defRPr sz="1800" kern="1200" cap="all" baseline="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  <a:lvl2pPr eaLnBrk="1" hangingPunct="1">
                <a:defRPr>
                  <a:solidFill>
                    <a:schemeClr val="tx2"/>
                  </a:solidFill>
                </a:defRPr>
              </a:lvl2pPr>
              <a:lvl3pPr eaLnBrk="1" hangingPunct="1">
                <a:defRPr>
                  <a:solidFill>
                    <a:schemeClr val="tx2"/>
                  </a:solidFill>
                </a:defRPr>
              </a:lvl3pPr>
              <a:lvl4pPr eaLnBrk="1" hangingPunct="1">
                <a:defRPr>
                  <a:solidFill>
                    <a:schemeClr val="tx2"/>
                  </a:solidFill>
                </a:defRPr>
              </a:lvl4pPr>
              <a:lvl5pPr eaLnBrk="1" hangingPunct="1">
                <a:defRPr>
                  <a:solidFill>
                    <a:schemeClr val="tx2"/>
                  </a:solidFill>
                </a:defRPr>
              </a:lvl5pPr>
              <a:lvl6pPr eaLnBrk="1" hangingPunct="1">
                <a:defRPr>
                  <a:solidFill>
                    <a:schemeClr val="tx2"/>
                  </a:solidFill>
                </a:defRPr>
              </a:lvl6pPr>
              <a:lvl7pPr eaLnBrk="1" hangingPunct="1">
                <a:defRPr>
                  <a:solidFill>
                    <a:schemeClr val="tx2"/>
                  </a:solidFill>
                </a:defRPr>
              </a:lvl7pPr>
              <a:lvl8pPr eaLnBrk="1" hangingPunct="1">
                <a:defRPr>
                  <a:solidFill>
                    <a:schemeClr val="tx2"/>
                  </a:solidFill>
                </a:defRPr>
              </a:lvl8pPr>
              <a:lvl9pPr eaLnBrk="1" hangingPunct="1">
                <a:defRPr>
                  <a:solidFill>
                    <a:schemeClr val="tx2"/>
                  </a:solidFill>
                </a:defRPr>
              </a:lvl9pPr>
            </a:lstStyle>
            <a:p>
              <a:pPr algn="ctr"/>
              <a:r>
                <a:rPr lang="ru-RU" sz="2000" dirty="0" smtClean="0"/>
                <a:t/>
              </a:r>
              <a:br>
                <a:rPr lang="ru-RU" sz="2000" dirty="0" smtClean="0"/>
              </a:br>
              <a:endParaRPr lang="ru-RU" sz="2400" dirty="0">
                <a:solidFill>
                  <a:srgbClr val="002060"/>
                </a:solidFill>
              </a:endParaRPr>
            </a:p>
          </p:txBody>
        </p:sp>
        <p:sp>
          <p:nvSpPr>
            <p:cNvPr id="33" name="Заголовок 1"/>
            <p:cNvSpPr txBox="1">
              <a:spLocks/>
            </p:cNvSpPr>
            <p:nvPr/>
          </p:nvSpPr>
          <p:spPr>
            <a:xfrm>
              <a:off x="2435721" y="3212976"/>
              <a:ext cx="4536504" cy="576064"/>
            </a:xfrm>
            <a:prstGeom prst="rect">
              <a:avLst/>
            </a:prstGeom>
            <a:ln w="38100" cmpd="dbl">
              <a:solidFill>
                <a:schemeClr val="tx1">
                  <a:alpha val="83000"/>
                </a:schemeClr>
              </a:solidFill>
              <a:prstDash val="dash"/>
            </a:ln>
          </p:spPr>
          <p:txBody>
            <a:bodyPr vert="horz" lIns="91440" tIns="45720" rIns="91440" bIns="45720" rtlCol="0" anchor="t">
              <a:normAutofit fontScale="85000" lnSpcReduction="20000"/>
            </a:bodyPr>
            <a:lstStyle>
              <a:lvl1pPr algn="l" defTabSz="914400" rtl="0" eaLnBrk="1" latinLnBrk="0" hangingPunct="1">
                <a:spcBef>
                  <a:spcPct val="0"/>
                </a:spcBef>
                <a:buNone/>
                <a:defRPr sz="1800" kern="1200" cap="all" baseline="0">
                  <a:solidFill>
                    <a:schemeClr val="tx1"/>
                  </a:solidFill>
                  <a:latin typeface="+mj-lt"/>
                  <a:ea typeface="+mj-ea"/>
                  <a:cs typeface="+mj-cs"/>
                </a:defRPr>
              </a:lvl1pPr>
              <a:lvl2pPr eaLnBrk="1" hangingPunct="1">
                <a:defRPr>
                  <a:solidFill>
                    <a:schemeClr val="tx2"/>
                  </a:solidFill>
                </a:defRPr>
              </a:lvl2pPr>
              <a:lvl3pPr eaLnBrk="1" hangingPunct="1">
                <a:defRPr>
                  <a:solidFill>
                    <a:schemeClr val="tx2"/>
                  </a:solidFill>
                </a:defRPr>
              </a:lvl3pPr>
              <a:lvl4pPr eaLnBrk="1" hangingPunct="1">
                <a:defRPr>
                  <a:solidFill>
                    <a:schemeClr val="tx2"/>
                  </a:solidFill>
                </a:defRPr>
              </a:lvl4pPr>
              <a:lvl5pPr eaLnBrk="1" hangingPunct="1">
                <a:defRPr>
                  <a:solidFill>
                    <a:schemeClr val="tx2"/>
                  </a:solidFill>
                </a:defRPr>
              </a:lvl5pPr>
              <a:lvl6pPr eaLnBrk="1" hangingPunct="1">
                <a:defRPr>
                  <a:solidFill>
                    <a:schemeClr val="tx2"/>
                  </a:solidFill>
                </a:defRPr>
              </a:lvl6pPr>
              <a:lvl7pPr eaLnBrk="1" hangingPunct="1">
                <a:defRPr>
                  <a:solidFill>
                    <a:schemeClr val="tx2"/>
                  </a:solidFill>
                </a:defRPr>
              </a:lvl7pPr>
              <a:lvl8pPr eaLnBrk="1" hangingPunct="1">
                <a:defRPr>
                  <a:solidFill>
                    <a:schemeClr val="tx2"/>
                  </a:solidFill>
                </a:defRPr>
              </a:lvl8pPr>
              <a:lvl9pPr eaLnBrk="1" hangingPunct="1">
                <a:defRPr>
                  <a:solidFill>
                    <a:schemeClr val="tx2"/>
                  </a:solidFill>
                </a:defRPr>
              </a:lvl9pPr>
            </a:lstStyle>
            <a:p>
              <a:pPr algn="ctr"/>
              <a:r>
                <a:rPr lang="ru-RU" sz="2000" dirty="0" smtClean="0"/>
                <a:t/>
              </a:r>
              <a:br>
                <a:rPr lang="ru-RU" sz="2000" dirty="0" smtClean="0"/>
              </a:br>
              <a:endParaRPr lang="ru-RU" sz="2400" dirty="0">
                <a:solidFill>
                  <a:srgbClr val="002060"/>
                </a:solidFill>
              </a:endParaRPr>
            </a:p>
          </p:txBody>
        </p:sp>
      </p:grpSp>
      <p:sp>
        <p:nvSpPr>
          <p:cNvPr id="24" name="Подзаголовок 2"/>
          <p:cNvSpPr txBox="1">
            <a:spLocks/>
          </p:cNvSpPr>
          <p:nvPr/>
        </p:nvSpPr>
        <p:spPr>
          <a:xfrm>
            <a:off x="5296547" y="2672916"/>
            <a:ext cx="3015252" cy="756084"/>
          </a:xfrm>
          <a:prstGeom prst="rect">
            <a:avLst/>
          </a:prstGeom>
        </p:spPr>
        <p:txBody>
          <a:bodyPr vert="horz" lIns="91440" tIns="45720" rIns="91440" bIns="45720" rtlCol="0">
            <a:normAutofit fontScale="70000" lnSpcReduction="20000"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b="1" dirty="0" smtClean="0">
                <a:solidFill>
                  <a:srgbClr val="7030A0"/>
                </a:solidFill>
                <a:latin typeface="+mj-lt"/>
              </a:rPr>
              <a:t>1,8 заявки </a:t>
            </a:r>
            <a:r>
              <a:rPr lang="ru-RU" b="1" dirty="0">
                <a:solidFill>
                  <a:srgbClr val="7030A0"/>
                </a:solidFill>
                <a:latin typeface="+mj-lt"/>
              </a:rPr>
              <a:t>на 1 </a:t>
            </a:r>
            <a:r>
              <a:rPr lang="ru-RU" b="1" dirty="0" smtClean="0">
                <a:solidFill>
                  <a:srgbClr val="7030A0"/>
                </a:solidFill>
                <a:latin typeface="+mj-lt"/>
              </a:rPr>
              <a:t>лот – 2017 год</a:t>
            </a:r>
            <a:endParaRPr lang="ru-RU" b="1" dirty="0">
              <a:solidFill>
                <a:srgbClr val="7030A0"/>
              </a:solidFill>
              <a:latin typeface="+mj-lt"/>
            </a:endParaRPr>
          </a:p>
          <a:p>
            <a:pPr marL="0" indent="0" algn="ctr">
              <a:buNone/>
            </a:pPr>
            <a:endParaRPr lang="ru-RU" sz="1000" b="1" dirty="0" smtClean="0">
              <a:solidFill>
                <a:srgbClr val="7030A0"/>
              </a:solidFill>
              <a:latin typeface="+mj-lt"/>
            </a:endParaRPr>
          </a:p>
          <a:p>
            <a:pPr marL="0" indent="0" algn="ctr">
              <a:buNone/>
            </a:pPr>
            <a:r>
              <a:rPr lang="ru-RU" b="1" dirty="0" smtClean="0">
                <a:solidFill>
                  <a:srgbClr val="7030A0"/>
                </a:solidFill>
                <a:latin typeface="+mj-lt"/>
              </a:rPr>
              <a:t>1,6 заявки на 1 лот – 2018 год</a:t>
            </a:r>
            <a:endParaRPr lang="ru-RU" b="1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34" name="Подзаголовок 2"/>
          <p:cNvSpPr txBox="1">
            <a:spLocks/>
          </p:cNvSpPr>
          <p:nvPr/>
        </p:nvSpPr>
        <p:spPr>
          <a:xfrm>
            <a:off x="5729210" y="4221088"/>
            <a:ext cx="2299174" cy="8640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b="1" dirty="0" smtClean="0">
                <a:solidFill>
                  <a:srgbClr val="7030A0"/>
                </a:solidFill>
                <a:latin typeface="+mj-lt"/>
              </a:rPr>
              <a:t>1,3% - 2017 год</a:t>
            </a:r>
          </a:p>
          <a:p>
            <a:pPr marL="0" indent="0" algn="ctr">
              <a:buNone/>
            </a:pPr>
            <a:r>
              <a:rPr lang="ru-RU" b="1" dirty="0" smtClean="0">
                <a:solidFill>
                  <a:srgbClr val="7030A0"/>
                </a:solidFill>
                <a:latin typeface="+mj-lt"/>
              </a:rPr>
              <a:t>3,8 % - 2018 год</a:t>
            </a:r>
            <a:endParaRPr lang="ru-RU" b="1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35" name="Подзаголовок 2"/>
          <p:cNvSpPr txBox="1">
            <a:spLocks/>
          </p:cNvSpPr>
          <p:nvPr/>
        </p:nvSpPr>
        <p:spPr>
          <a:xfrm>
            <a:off x="1250098" y="5805264"/>
            <a:ext cx="2299174" cy="8640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b="1" dirty="0" smtClean="0">
                <a:solidFill>
                  <a:srgbClr val="7030A0"/>
                </a:solidFill>
                <a:latin typeface="+mj-lt"/>
              </a:rPr>
              <a:t>73,2% - 2017 год</a:t>
            </a:r>
          </a:p>
          <a:p>
            <a:pPr marL="0" indent="0" algn="ctr">
              <a:buNone/>
            </a:pPr>
            <a:r>
              <a:rPr lang="ru-RU" b="1" dirty="0" smtClean="0">
                <a:solidFill>
                  <a:srgbClr val="7030A0"/>
                </a:solidFill>
                <a:latin typeface="+mj-lt"/>
              </a:rPr>
              <a:t>76,5% - 2018 год</a:t>
            </a:r>
            <a:endParaRPr lang="ru-RU" b="1" dirty="0">
              <a:solidFill>
                <a:srgbClr val="7030A0"/>
              </a:solidFill>
              <a:latin typeface="+mj-lt"/>
            </a:endParaRPr>
          </a:p>
        </p:txBody>
      </p:sp>
      <p:sp>
        <p:nvSpPr>
          <p:cNvPr id="36" name="Подзаголовок 2"/>
          <p:cNvSpPr txBox="1">
            <a:spLocks/>
          </p:cNvSpPr>
          <p:nvPr/>
        </p:nvSpPr>
        <p:spPr>
          <a:xfrm>
            <a:off x="5652120" y="5805264"/>
            <a:ext cx="2299174" cy="8640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b="1" dirty="0" smtClean="0">
                <a:solidFill>
                  <a:srgbClr val="7030A0"/>
                </a:solidFill>
                <a:latin typeface="+mj-lt"/>
              </a:rPr>
              <a:t>3,2% - 2017 год</a:t>
            </a:r>
          </a:p>
          <a:p>
            <a:pPr marL="0" indent="0" algn="ctr">
              <a:buNone/>
            </a:pPr>
            <a:r>
              <a:rPr lang="ru-RU" b="1" dirty="0" smtClean="0">
                <a:solidFill>
                  <a:srgbClr val="7030A0"/>
                </a:solidFill>
                <a:latin typeface="+mj-lt"/>
              </a:rPr>
              <a:t>4,4% - 2018 год</a:t>
            </a:r>
            <a:endParaRPr lang="ru-RU" b="1" dirty="0">
              <a:solidFill>
                <a:srgbClr val="7030A0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32658212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332656"/>
            <a:ext cx="8640960" cy="720080"/>
          </a:xfrm>
        </p:spPr>
        <p:txBody>
          <a:bodyPr>
            <a:noAutofit/>
          </a:bodyPr>
          <a:lstStyle/>
          <a:p>
            <a:pPr algn="ctr"/>
            <a:r>
              <a:rPr lang="ru-RU" sz="2000" dirty="0" smtClean="0"/>
              <a:t>Результаты аудита в сфере </a:t>
            </a:r>
            <a:r>
              <a:rPr lang="ru-RU" sz="2000" dirty="0"/>
              <a:t>закупок</a:t>
            </a:r>
            <a:br>
              <a:rPr lang="ru-RU" sz="2000" dirty="0"/>
            </a:br>
            <a:r>
              <a:rPr lang="ru-RU" sz="2000" dirty="0"/>
              <a:t>по итогам </a:t>
            </a:r>
            <a:r>
              <a:rPr lang="ru-RU" sz="2000" dirty="0" smtClean="0"/>
              <a:t>9 месяцев 2018 года</a:t>
            </a:r>
            <a:endParaRPr lang="ru-RU" sz="2000" dirty="0"/>
          </a:p>
        </p:txBody>
      </p:sp>
      <p:sp>
        <p:nvSpPr>
          <p:cNvPr id="7" name="Подзаголовок 2"/>
          <p:cNvSpPr txBox="1">
            <a:spLocks/>
          </p:cNvSpPr>
          <p:nvPr/>
        </p:nvSpPr>
        <p:spPr>
          <a:xfrm>
            <a:off x="969949" y="1821166"/>
            <a:ext cx="2299174" cy="1209593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b="1" dirty="0" smtClean="0">
                <a:solidFill>
                  <a:srgbClr val="C00000"/>
                </a:solidFill>
                <a:latin typeface="+mj-lt"/>
              </a:rPr>
              <a:t>1 943</a:t>
            </a:r>
          </a:p>
          <a:p>
            <a:pPr marL="0" indent="0" algn="ctr">
              <a:buNone/>
            </a:pPr>
            <a:r>
              <a:rPr lang="ru-RU" b="1" dirty="0" smtClean="0">
                <a:solidFill>
                  <a:srgbClr val="002060"/>
                </a:solidFill>
                <a:latin typeface="+mj-lt"/>
              </a:rPr>
              <a:t>нарушений на 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275</a:t>
            </a:r>
          </a:p>
          <a:p>
            <a:pPr marL="0" indent="0" algn="ctr">
              <a:buNone/>
            </a:pPr>
            <a:r>
              <a:rPr lang="ru-RU" b="1" dirty="0" smtClean="0">
                <a:solidFill>
                  <a:srgbClr val="002060"/>
                </a:solidFill>
                <a:latin typeface="+mj-lt"/>
              </a:rPr>
              <a:t> млрд.руб.</a:t>
            </a:r>
            <a:endParaRPr lang="ru-RU" b="1" dirty="0">
              <a:solidFill>
                <a:srgbClr val="002060"/>
              </a:solidFill>
              <a:latin typeface="+mj-lt"/>
            </a:endParaRPr>
          </a:p>
        </p:txBody>
      </p:sp>
      <p:sp>
        <p:nvSpPr>
          <p:cNvPr id="33" name="Подзаголовок 2"/>
          <p:cNvSpPr txBox="1">
            <a:spLocks/>
          </p:cNvSpPr>
          <p:nvPr/>
        </p:nvSpPr>
        <p:spPr>
          <a:xfrm>
            <a:off x="5762673" y="1821166"/>
            <a:ext cx="2299174" cy="1209593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74320" indent="-27432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i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ru-RU" b="1" dirty="0" smtClean="0">
                <a:solidFill>
                  <a:srgbClr val="C00000"/>
                </a:solidFill>
                <a:latin typeface="+mj-lt"/>
              </a:rPr>
              <a:t>78</a:t>
            </a:r>
          </a:p>
          <a:p>
            <a:pPr marL="0" indent="0" algn="ctr">
              <a:buNone/>
            </a:pPr>
            <a:r>
              <a:rPr lang="ru-RU" b="1" dirty="0" smtClean="0">
                <a:solidFill>
                  <a:srgbClr val="002060"/>
                </a:solidFill>
                <a:latin typeface="+mj-lt"/>
              </a:rPr>
              <a:t>нарушений на </a:t>
            </a:r>
            <a:r>
              <a:rPr lang="ru-RU" b="1" dirty="0" smtClean="0">
                <a:solidFill>
                  <a:srgbClr val="C00000"/>
                </a:solidFill>
                <a:latin typeface="+mj-lt"/>
              </a:rPr>
              <a:t>0,04</a:t>
            </a:r>
          </a:p>
          <a:p>
            <a:pPr marL="0" indent="0" algn="ctr">
              <a:buNone/>
            </a:pPr>
            <a:r>
              <a:rPr lang="ru-RU" b="1" dirty="0" smtClean="0">
                <a:solidFill>
                  <a:srgbClr val="002060"/>
                </a:solidFill>
                <a:latin typeface="+mj-lt"/>
              </a:rPr>
              <a:t> млрд.руб.</a:t>
            </a:r>
            <a:endParaRPr lang="ru-RU" b="1" dirty="0">
              <a:solidFill>
                <a:srgbClr val="002060"/>
              </a:solidFill>
              <a:latin typeface="+mj-lt"/>
            </a:endParaRPr>
          </a:p>
        </p:txBody>
      </p:sp>
      <p:sp>
        <p:nvSpPr>
          <p:cNvPr id="34" name="Объект 3"/>
          <p:cNvSpPr>
            <a:spLocks noGrp="1"/>
          </p:cNvSpPr>
          <p:nvPr>
            <p:ph sz="half" idx="2"/>
          </p:nvPr>
        </p:nvSpPr>
        <p:spPr>
          <a:xfrm>
            <a:off x="611559" y="3501006"/>
            <a:ext cx="3312370" cy="3096345"/>
          </a:xfrm>
        </p:spPr>
        <p:txBody>
          <a:bodyPr>
            <a:normAutofit fontScale="85000" lnSpcReduction="20000"/>
          </a:bodyPr>
          <a:lstStyle/>
          <a:p>
            <a:pPr marL="0" indent="0" algn="ctr">
              <a:buNone/>
            </a:pPr>
            <a:r>
              <a:rPr lang="ru-RU" b="1" dirty="0" smtClean="0">
                <a:solidFill>
                  <a:srgbClr val="002060"/>
                </a:solidFill>
              </a:rPr>
              <a:t>Основные нарушения</a:t>
            </a:r>
          </a:p>
          <a:p>
            <a:pPr>
              <a:buFont typeface="Wingdings" pitchFamily="2" charset="2"/>
              <a:buChar char="ü"/>
            </a:pPr>
            <a:r>
              <a:rPr lang="ru-RU" b="1" dirty="0">
                <a:solidFill>
                  <a:srgbClr val="002060"/>
                </a:solidFill>
              </a:rPr>
              <a:t>Нарушения при обосновании НМЦ контрактов – </a:t>
            </a:r>
            <a:r>
              <a:rPr lang="ru-RU" b="1" dirty="0" smtClean="0">
                <a:solidFill>
                  <a:srgbClr val="002060"/>
                </a:solidFill>
              </a:rPr>
              <a:t>78,7 % (</a:t>
            </a:r>
            <a:r>
              <a:rPr lang="ru-RU" b="1" dirty="0">
                <a:solidFill>
                  <a:srgbClr val="002060"/>
                </a:solidFill>
              </a:rPr>
              <a:t>от суммы нарушений)</a:t>
            </a:r>
            <a:endParaRPr lang="ru-RU" dirty="0"/>
          </a:p>
          <a:p>
            <a:pPr>
              <a:buFont typeface="Wingdings" pitchFamily="2" charset="2"/>
              <a:buChar char="ü"/>
            </a:pPr>
            <a:r>
              <a:rPr lang="ru-RU" b="1" dirty="0">
                <a:solidFill>
                  <a:srgbClr val="002060"/>
                </a:solidFill>
              </a:rPr>
              <a:t>Нарушения условий реализации контрактов  </a:t>
            </a:r>
            <a:r>
              <a:rPr lang="ru-RU" b="1" dirty="0" smtClean="0">
                <a:solidFill>
                  <a:srgbClr val="002060"/>
                </a:solidFill>
              </a:rPr>
              <a:t>– 12,7 %</a:t>
            </a:r>
          </a:p>
          <a:p>
            <a:pPr>
              <a:buFont typeface="Wingdings" pitchFamily="2" charset="2"/>
              <a:buChar char="ü"/>
            </a:pPr>
            <a:r>
              <a:rPr lang="ru-RU" b="1" dirty="0">
                <a:solidFill>
                  <a:srgbClr val="002060"/>
                </a:solidFill>
              </a:rPr>
              <a:t>Неприменение мер ответственности </a:t>
            </a:r>
            <a:r>
              <a:rPr lang="ru-RU" b="1" dirty="0" smtClean="0">
                <a:solidFill>
                  <a:srgbClr val="002060"/>
                </a:solidFill>
              </a:rPr>
              <a:t>– 2,4 %</a:t>
            </a:r>
          </a:p>
          <a:p>
            <a:pPr>
              <a:buFont typeface="Wingdings" pitchFamily="2" charset="2"/>
              <a:buChar char="ü"/>
            </a:pPr>
            <a:r>
              <a:rPr lang="ru-RU" b="1" dirty="0">
                <a:solidFill>
                  <a:srgbClr val="002060"/>
                </a:solidFill>
              </a:rPr>
              <a:t>Нарушение при выборе способа определения поставщика  - </a:t>
            </a:r>
            <a:r>
              <a:rPr lang="ru-RU" b="1" dirty="0" smtClean="0">
                <a:solidFill>
                  <a:srgbClr val="002060"/>
                </a:solidFill>
              </a:rPr>
              <a:t>1,2 </a:t>
            </a:r>
            <a:r>
              <a:rPr lang="ru-RU" b="1" dirty="0">
                <a:solidFill>
                  <a:srgbClr val="002060"/>
                </a:solidFill>
              </a:rPr>
              <a:t>%</a:t>
            </a:r>
          </a:p>
          <a:p>
            <a:pPr>
              <a:buFont typeface="Wingdings" pitchFamily="2" charset="2"/>
              <a:buChar char="ü"/>
            </a:pPr>
            <a:r>
              <a:rPr lang="ru-RU" b="1" dirty="0">
                <a:solidFill>
                  <a:srgbClr val="002060"/>
                </a:solidFill>
              </a:rPr>
              <a:t>Приемка и оплата поставленных товаров, выполненных работ, оказанных услуг, несоответствующих условиям  контрактов  </a:t>
            </a:r>
            <a:r>
              <a:rPr lang="ru-RU" b="1" dirty="0" smtClean="0">
                <a:solidFill>
                  <a:srgbClr val="002060"/>
                </a:solidFill>
              </a:rPr>
              <a:t>– 0,5 %</a:t>
            </a:r>
          </a:p>
          <a:p>
            <a:endParaRPr lang="ru-RU" dirty="0"/>
          </a:p>
        </p:txBody>
      </p:sp>
      <p:sp>
        <p:nvSpPr>
          <p:cNvPr id="36" name="Объект 3"/>
          <p:cNvSpPr>
            <a:spLocks noGrp="1"/>
          </p:cNvSpPr>
          <p:nvPr>
            <p:ph sz="half" idx="2"/>
          </p:nvPr>
        </p:nvSpPr>
        <p:spPr>
          <a:xfrm>
            <a:off x="5345999" y="3717032"/>
            <a:ext cx="3280168" cy="2520280"/>
          </a:xfrm>
        </p:spPr>
        <p:txBody>
          <a:bodyPr>
            <a:normAutofit/>
          </a:bodyPr>
          <a:lstStyle/>
          <a:p>
            <a:pPr>
              <a:buFont typeface="Wingdings" pitchFamily="2" charset="2"/>
              <a:buChar char="ü"/>
            </a:pPr>
            <a:r>
              <a:rPr lang="ru-RU" b="1" dirty="0" smtClean="0">
                <a:solidFill>
                  <a:schemeClr val="accent2">
                    <a:lumMod val="50000"/>
                  </a:schemeClr>
                </a:solidFill>
              </a:rPr>
              <a:t>Несоблюдение собственных положений </a:t>
            </a:r>
            <a:r>
              <a:rPr lang="ru-RU" b="1" dirty="0">
                <a:solidFill>
                  <a:schemeClr val="accent2">
                    <a:lumMod val="50000"/>
                  </a:schemeClr>
                </a:solidFill>
              </a:rPr>
              <a:t>о закупке</a:t>
            </a:r>
          </a:p>
          <a:p>
            <a:pPr>
              <a:buFont typeface="Wingdings" pitchFamily="2" charset="2"/>
              <a:buChar char="ü"/>
            </a:pPr>
            <a:r>
              <a:rPr lang="ru-RU" b="1" dirty="0" smtClean="0">
                <a:solidFill>
                  <a:schemeClr val="accent2">
                    <a:lumMod val="50000"/>
                  </a:schemeClr>
                </a:solidFill>
              </a:rPr>
              <a:t>Несоответствие положений о закупке требованиям 223-ФЗ</a:t>
            </a:r>
          </a:p>
          <a:p>
            <a:pPr>
              <a:buFont typeface="Wingdings" pitchFamily="2" charset="2"/>
              <a:buChar char="ü"/>
            </a:pPr>
            <a:r>
              <a:rPr lang="ru-RU" b="1" dirty="0" err="1" smtClean="0">
                <a:solidFill>
                  <a:schemeClr val="accent2">
                    <a:lumMod val="50000"/>
                  </a:schemeClr>
                </a:solidFill>
              </a:rPr>
              <a:t>Неразмещение</a:t>
            </a:r>
            <a:r>
              <a:rPr lang="ru-RU" b="1" dirty="0" smtClean="0">
                <a:solidFill>
                  <a:schemeClr val="accent2">
                    <a:lumMod val="50000"/>
                  </a:schemeClr>
                </a:solidFill>
              </a:rPr>
              <a:t> информации в ЕИС</a:t>
            </a:r>
          </a:p>
          <a:p>
            <a:pPr>
              <a:buFont typeface="Wingdings" pitchFamily="2" charset="2"/>
              <a:buChar char="ü"/>
            </a:pPr>
            <a:endParaRPr lang="ru-RU" b="1" dirty="0">
              <a:solidFill>
                <a:schemeClr val="accent2">
                  <a:lumMod val="50000"/>
                </a:schemeClr>
              </a:solidFill>
            </a:endParaRPr>
          </a:p>
          <a:p>
            <a:pPr>
              <a:buFont typeface="Wingdings" pitchFamily="2" charset="2"/>
              <a:buChar char="ü"/>
            </a:pPr>
            <a:endParaRPr lang="ru-RU" b="1" dirty="0" smtClean="0">
              <a:solidFill>
                <a:schemeClr val="accent2">
                  <a:lumMod val="50000"/>
                </a:schemeClr>
              </a:solidFill>
            </a:endParaRPr>
          </a:p>
          <a:p>
            <a:endParaRPr lang="ru-RU" dirty="0" smtClean="0"/>
          </a:p>
          <a:p>
            <a:endParaRPr lang="ru-RU" dirty="0"/>
          </a:p>
        </p:txBody>
      </p:sp>
      <p:sp>
        <p:nvSpPr>
          <p:cNvPr id="12" name="Заголовок 1"/>
          <p:cNvSpPr txBox="1">
            <a:spLocks/>
          </p:cNvSpPr>
          <p:nvPr/>
        </p:nvSpPr>
        <p:spPr>
          <a:xfrm>
            <a:off x="907976" y="1196752"/>
            <a:ext cx="2583904" cy="515144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400" dirty="0" smtClean="0">
                <a:solidFill>
                  <a:schemeClr val="bg2">
                    <a:lumMod val="50000"/>
                  </a:schemeClr>
                </a:solidFill>
              </a:rPr>
              <a:t>44-фз</a:t>
            </a:r>
            <a:endParaRPr lang="ru-RU" sz="24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15" name="Заголовок 1"/>
          <p:cNvSpPr txBox="1">
            <a:spLocks/>
          </p:cNvSpPr>
          <p:nvPr/>
        </p:nvSpPr>
        <p:spPr>
          <a:xfrm>
            <a:off x="5191502" y="1190792"/>
            <a:ext cx="3589162" cy="515144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400" dirty="0" smtClean="0">
                <a:solidFill>
                  <a:schemeClr val="accent2">
                    <a:lumMod val="50000"/>
                  </a:schemeClr>
                </a:solidFill>
              </a:rPr>
              <a:t>223-фз</a:t>
            </a:r>
            <a:endParaRPr lang="ru-RU" sz="2400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16" name="Заголовок 1"/>
          <p:cNvSpPr txBox="1">
            <a:spLocks/>
          </p:cNvSpPr>
          <p:nvPr/>
        </p:nvSpPr>
        <p:spPr>
          <a:xfrm>
            <a:off x="539553" y="1628800"/>
            <a:ext cx="3384376" cy="4968552"/>
          </a:xfrm>
          <a:prstGeom prst="rect">
            <a:avLst/>
          </a:prstGeom>
          <a:ln w="38100" cmpd="dbl">
            <a:solidFill>
              <a:schemeClr val="bg2">
                <a:lumMod val="50000"/>
              </a:schemeClr>
            </a:solidFill>
            <a:prstDash val="lgDash"/>
          </a:ln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000" dirty="0" smtClean="0"/>
              <a:t/>
            </a:r>
            <a:br>
              <a:rPr lang="ru-RU" sz="2000" dirty="0" smtClean="0"/>
            </a:br>
            <a:endParaRPr lang="ru-RU" sz="2400" dirty="0">
              <a:solidFill>
                <a:srgbClr val="002060"/>
              </a:solidFill>
            </a:endParaRPr>
          </a:p>
        </p:txBody>
      </p:sp>
      <p:sp>
        <p:nvSpPr>
          <p:cNvPr id="17" name="Заголовок 1"/>
          <p:cNvSpPr txBox="1">
            <a:spLocks/>
          </p:cNvSpPr>
          <p:nvPr/>
        </p:nvSpPr>
        <p:spPr>
          <a:xfrm>
            <a:off x="5155049" y="1620410"/>
            <a:ext cx="3528392" cy="4976941"/>
          </a:xfrm>
          <a:prstGeom prst="rect">
            <a:avLst/>
          </a:prstGeom>
          <a:ln w="38100" cmpd="dbl">
            <a:solidFill>
              <a:schemeClr val="accent2">
                <a:lumMod val="75000"/>
              </a:schemeClr>
            </a:solidFill>
            <a:prstDash val="lgDash"/>
          </a:ln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1800" kern="1200" cap="all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ru-RU" sz="2000" dirty="0" smtClean="0"/>
              <a:t/>
            </a:r>
            <a:br>
              <a:rPr lang="ru-RU" sz="2000" dirty="0" smtClean="0"/>
            </a:br>
            <a:endParaRPr lang="ru-RU" sz="2400" dirty="0">
              <a:solidFill>
                <a:srgbClr val="002060"/>
              </a:solidFill>
            </a:endParaRPr>
          </a:p>
        </p:txBody>
      </p:sp>
      <p:sp>
        <p:nvSpPr>
          <p:cNvPr id="19" name="Прямоугольник 18"/>
          <p:cNvSpPr/>
          <p:nvPr/>
        </p:nvSpPr>
        <p:spPr>
          <a:xfrm>
            <a:off x="5155049" y="1616873"/>
            <a:ext cx="3528392" cy="1668511"/>
          </a:xfrm>
          <a:prstGeom prst="rect">
            <a:avLst/>
          </a:prstGeom>
          <a:noFill/>
          <a:ln>
            <a:solidFill>
              <a:schemeClr val="accent2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6" name="Прямоугольник 25"/>
          <p:cNvSpPr/>
          <p:nvPr/>
        </p:nvSpPr>
        <p:spPr>
          <a:xfrm>
            <a:off x="539553" y="1628800"/>
            <a:ext cx="3384376" cy="166851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cxnSp>
        <p:nvCxnSpPr>
          <p:cNvPr id="4" name="Прямая со стрелкой 3"/>
          <p:cNvCxnSpPr/>
          <p:nvPr/>
        </p:nvCxnSpPr>
        <p:spPr>
          <a:xfrm flipV="1">
            <a:off x="3491880" y="1988840"/>
            <a:ext cx="0" cy="864096"/>
          </a:xfrm>
          <a:prstGeom prst="straightConnector1">
            <a:avLst/>
          </a:prstGeom>
          <a:ln w="50800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Прямая со стрелкой 17"/>
          <p:cNvCxnSpPr/>
          <p:nvPr/>
        </p:nvCxnSpPr>
        <p:spPr>
          <a:xfrm flipV="1">
            <a:off x="8244408" y="1988840"/>
            <a:ext cx="0" cy="864096"/>
          </a:xfrm>
          <a:prstGeom prst="straightConnector1">
            <a:avLst/>
          </a:prstGeom>
          <a:ln w="50800">
            <a:solidFill>
              <a:srgbClr val="C0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04309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radeshow">
  <a:themeElements>
    <a:clrScheme name="Tradeshow">
      <a:dk1>
        <a:srgbClr val="3F3F3F"/>
      </a:dk1>
      <a:lt1>
        <a:srgbClr val="FFFFFF"/>
      </a:lt1>
      <a:dk2>
        <a:srgbClr val="7DAFC3"/>
      </a:dk2>
      <a:lt2>
        <a:srgbClr val="E5E4DF"/>
      </a:lt2>
      <a:accent1>
        <a:srgbClr val="7C959A"/>
      </a:accent1>
      <a:accent2>
        <a:srgbClr val="DB8631"/>
      </a:accent2>
      <a:accent3>
        <a:srgbClr val="E3CC5A"/>
      </a:accent3>
      <a:accent4>
        <a:srgbClr val="ACADA8"/>
      </a:accent4>
      <a:accent5>
        <a:srgbClr val="927C61"/>
      </a:accent5>
      <a:accent6>
        <a:srgbClr val="B3B435"/>
      </a:accent6>
      <a:hlink>
        <a:srgbClr val="0079A4"/>
      </a:hlink>
      <a:folHlink>
        <a:srgbClr val="595959"/>
      </a:folHlink>
    </a:clrScheme>
    <a:fontScheme name="Tradeshow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宋体"/>
        <a:font script="Hant" typeface="新細明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ＭＳ Ｐゴシック"/>
        <a:font script="Hang" typeface="HY견명조"/>
        <a:font script="Hans" typeface="华文楷体"/>
        <a:font script="Hant" typeface="新細明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Tradeshow">
      <a:fillStyleLst>
        <a:solidFill>
          <a:schemeClr val="phClr"/>
        </a:solidFill>
        <a:gradFill rotWithShape="1">
          <a:gsLst>
            <a:gs pos="0">
              <a:schemeClr val="phClr">
                <a:tint val="45000"/>
                <a:satMod val="300000"/>
              </a:schemeClr>
            </a:gs>
            <a:gs pos="35000">
              <a:schemeClr val="phClr">
                <a:tint val="45000"/>
                <a:satMod val="300000"/>
              </a:schemeClr>
            </a:gs>
            <a:gs pos="69000">
              <a:schemeClr val="phClr">
                <a:tint val="45000"/>
                <a:satMod val="350000"/>
              </a:schemeClr>
            </a:gs>
            <a:gs pos="100000">
              <a:schemeClr val="phClr">
                <a:tint val="60000"/>
                <a:satMod val="350000"/>
              </a:schemeClr>
            </a:gs>
          </a:gsLst>
          <a:path path="circle">
            <a:fillToRect l="50000" t="50000" r="100000" b="100000"/>
          </a:path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38475" cap="flat" cmpd="sng" algn="ctr">
          <a:solidFill>
            <a:schemeClr val="phClr"/>
          </a:solidFill>
          <a:prstDash val="solid"/>
        </a:ln>
        <a:ln w="548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 rotWithShape="0">
              <a:srgbClr val="000000">
                <a:alpha val="55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44000"/>
              </a:srgbClr>
            </a:outerShdw>
          </a:effectLst>
        </a:effectStyle>
        <a:effectStyle>
          <a:effectLst>
            <a:outerShdw blurRad="50800" dist="25400" dir="5400000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>
              <a:rot lat="0" lon="0" rev="3600000"/>
            </a:lightRig>
          </a:scene3d>
          <a:sp3d contourW="31750" prstMaterial="flat">
            <a:bevelT w="127000" h="254000" prst="angle"/>
            <a:contourClr>
              <a:schemeClr val="phClr">
                <a:shade val="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20000">
              <a:schemeClr val="phClr">
                <a:tint val="80000"/>
                <a:lumMod val="100000"/>
              </a:schemeClr>
            </a:gs>
            <a:gs pos="100000">
              <a:schemeClr val="phClr">
                <a:tint val="100000"/>
                <a:lumMod val="80000"/>
              </a:schemeClr>
            </a:gs>
          </a:gsLst>
          <a:path path="circle">
            <a:fillToRect l="50000" t="20000" r="100000" b="100000"/>
          </a:path>
        </a:gradFill>
        <a:gradFill rotWithShape="1">
          <a:gsLst>
            <a:gs pos="0">
              <a:schemeClr val="phClr">
                <a:tint val="100000"/>
                <a:lumMod val="100000"/>
              </a:schemeClr>
            </a:gs>
            <a:gs pos="100000">
              <a:schemeClr val="phClr">
                <a:shade val="100000"/>
                <a:lumMod val="60000"/>
              </a:schemeClr>
            </a:gs>
          </a:gsLst>
          <a:path path="circle">
            <a:fillToRect l="50000" t="2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Выставка</Template>
  <TotalTime>2017</TotalTime>
  <Words>232</Words>
  <Application>Microsoft Office PowerPoint</Application>
  <PresentationFormat>Экран (4:3)</PresentationFormat>
  <Paragraphs>71</Paragraphs>
  <Slides>4</Slides>
  <Notes>4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Tradeshow</vt:lpstr>
      <vt:lpstr>Презентация PowerPoint</vt:lpstr>
      <vt:lpstr>Объем закупок </vt:lpstr>
      <vt:lpstr>Сравнительный анализ закупок по итогам 9 месяцев 2018 года</vt:lpstr>
      <vt:lpstr>Результаты аудита в сфере закупок по итогам 9 месяцев 2018 года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Предложения по созданию Департамента организации закупок</dc:title>
  <dc:creator>user</dc:creator>
  <cp:lastModifiedBy>Игнатов А.Н.</cp:lastModifiedBy>
  <cp:revision>155</cp:revision>
  <cp:lastPrinted>2018-09-03T15:31:29Z</cp:lastPrinted>
  <dcterms:created xsi:type="dcterms:W3CDTF">2018-05-23T06:29:50Z</dcterms:created>
  <dcterms:modified xsi:type="dcterms:W3CDTF">2018-11-20T10:33:25Z</dcterms:modified>
</cp:coreProperties>
</file>

<file path=docProps/thumbnail.jpeg>
</file>