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998C0EE-4CCE-4DA1-BBEE-619E878DCD72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7FE4EBA-0916-4267-81AE-9FA3D6E7E6D5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24273"/>
            <a:ext cx="9145016" cy="17526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ОСУЩЕСТВЛЕНИЕ ПРОВЕРОК СОБЛЮДЕНИЯ ЗАПРЕТОВ, ОГРАНИЧЕНИЙ И ТРЕБОВАНИЙ, УСТАНОВЛЕННЫХ В ЦЕЛЯХ ПРОТИВОДЕЙСТВИЯ КОРРУПЦИИ. ПРАКТИКА ПРИМЕНЕНИЯ ЗАКОНОДАТЕЛЬСТВА О КОНТРОЛЕ ЗА СООТВЕТСТВИЕМ РАСХОДОВ ГОСУДАРСТВЕННЫХ СЛУЖАЩИХ ИХ ДОХОДАМ. ПРИМЕНЕНИЕ МЕР ОТВЕТСТВЕННОСТИ ЗА НЕСОБЛЮДЕНИЕ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УСТАНОВЛЕННЫХ ЗАПРЕТОВ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, ОГРАНИЧЕНИЙ И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ТРЕБОВАНИЙ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3068960"/>
            <a:ext cx="3200400" cy="25446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Докладчик: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Начальник управления по профилактике коррупционных и иных правонарушений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Светлана Борисовна </a:t>
            </a:r>
          </a:p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Юзвак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Picture 2" descr="https://fashion-stickers.ru/47157-thickbox_default/gerb-irkutskoy-oblast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24944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57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34400" cy="75895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Анализ </a:t>
            </a:r>
            <a:r>
              <a:rPr lang="ru-RU" sz="2000" b="1" dirty="0"/>
              <a:t>соблюдения запретов, ограничений и требований, установленных в целях противодействия </a:t>
            </a:r>
            <a:r>
              <a:rPr lang="ru-RU" sz="2000" b="1" dirty="0" smtClean="0"/>
              <a:t>коррупции, проводится в следующих случаях:</a:t>
            </a:r>
            <a:endParaRPr lang="ru-RU" sz="20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72000" y="1556792"/>
            <a:ext cx="0" cy="792088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2699794" y="2348880"/>
            <a:ext cx="3672406" cy="0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5107403" y="3140369"/>
            <a:ext cx="2520280" cy="237626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699794" y="2348721"/>
            <a:ext cx="0" cy="790796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1475656" y="3139943"/>
            <a:ext cx="2376263" cy="237626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256076" y="3606773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При рассмотрении обращений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граждан</a:t>
            </a:r>
            <a:endParaRPr lang="ru-RU" sz="1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90105" y="3717030"/>
            <a:ext cx="2419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При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поступлении на государственную службу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6367543" y="2348721"/>
            <a:ext cx="0" cy="790796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63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ПРОБЕЛ В ПРАВЕ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910208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При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сборе и анализе сведений о доходах, представленных лицами, замещающими муниципальные должности,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могут быть выявлены обстоятельства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, свидетельствующие о несоблюдении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запретов, ограничений и требований, установленных в целях противодействия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коррупции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278092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Организовать 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самостоятельную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проверку соблюдения запретов, ограничений и требований, установленных в целях противодействия коррупции,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невозможно!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нак запрета 5"/>
          <p:cNvSpPr/>
          <p:nvPr/>
        </p:nvSpPr>
        <p:spPr>
          <a:xfrm>
            <a:off x="4572000" y="1844824"/>
            <a:ext cx="3888432" cy="3769915"/>
          </a:xfrm>
          <a:prstGeom prst="noSmoking">
            <a:avLst>
              <a:gd name="adj" fmla="val 5638"/>
            </a:avLst>
          </a:prstGeom>
          <a:solidFill>
            <a:srgbClr val="FF0000">
              <a:alpha val="35000"/>
            </a:srgbClr>
          </a:solidFill>
          <a:ln>
            <a:solidFill>
              <a:schemeClr val="accent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14754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ПРИ ЭТОМ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39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ВНУТРЕННИЕ КОЛЛИЗИИ </a:t>
            </a:r>
            <a:br>
              <a:rPr lang="ru-RU" sz="2400" b="1" dirty="0" smtClean="0"/>
            </a:br>
            <a:r>
              <a:rPr lang="ru-RU" sz="2400" b="1" dirty="0" smtClean="0"/>
              <a:t>НОРМ ФЕДЕРАЛЬНОГО ЗАКОНА № 230-ФЗ</a:t>
            </a:r>
            <a:endParaRPr lang="ru-RU" sz="2400" b="1" dirty="0"/>
          </a:p>
        </p:txBody>
      </p:sp>
      <p:pic>
        <p:nvPicPr>
          <p:cNvPr id="2050" name="Picture 2" descr="http://www.playcast.ru/uploads/2015/09/17/1510587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089055" cy="4536504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1377642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 рамках контроля за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соответствием расходов лиц, замещающих государственные должности, и иных лиц их доходам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429000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Согласно ст. 1 Федерального закона № 230-ФЗ 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не учитываются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доходы, полученные несовершеннолетними детьми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6136" y="2509680"/>
            <a:ext cx="28083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Согласно п. 3 ч. 4 ст. 4 и ч.3 ст. 16 Федерального закона № 230-ФЗ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подлежат учету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доходы, полученные несовершеннолетними детьми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43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chemeClr val="accent3">
                    <a:lumMod val="75000"/>
                  </a:schemeClr>
                </a:solidFill>
              </a:rPr>
              <a:t>ПРОБЕЛ В ПРАВЕ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19824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Федеральным законом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№ 230-ФЗ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не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определены сроки осуществления контроля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за расходами и проводимой в его рамках проверки достоверности и полноты соответствующих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сведений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82" name="Picture 10" descr="https://st2.depositphotos.com/1006318/10199/v/950/depositphotos_101996658-stock-illustration-calendar-hand-draw-pen-r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314639"/>
            <a:ext cx="2970657" cy="297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s://megamind.ru/upload/medialibrary/c96/c96d22374c7fa6c5932b97958ce9577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3068960"/>
            <a:ext cx="2331567" cy="233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35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332656"/>
            <a:ext cx="8856984" cy="758952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Контроль </a:t>
            </a:r>
            <a:r>
              <a:rPr lang="ru-RU" sz="1800" b="1" dirty="0"/>
              <a:t>за применением </a:t>
            </a:r>
            <a:r>
              <a:rPr lang="ru-RU" sz="1800" b="1" dirty="0" smtClean="0"/>
              <a:t>мер </a:t>
            </a:r>
            <a:r>
              <a:rPr lang="ru-RU" sz="1800" b="1" dirty="0"/>
              <a:t>юридической ответственности в </a:t>
            </a:r>
            <a:r>
              <a:rPr lang="ru-RU" sz="1800" b="1" dirty="0" smtClean="0"/>
              <a:t>случае </a:t>
            </a:r>
            <a:r>
              <a:rPr lang="ru-RU" sz="1800" b="1" dirty="0"/>
              <a:t>несоблюдения запретов, ограничений и требований, установленных в целях противодействия </a:t>
            </a:r>
            <a:r>
              <a:rPr lang="ru-RU" sz="1800" b="1" dirty="0" smtClean="0"/>
              <a:t>коррупции</a:t>
            </a:r>
            <a:endParaRPr lang="ru-RU" sz="1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1700808"/>
            <a:ext cx="6552728" cy="86512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67644" y="1642599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Проводился </a:t>
            </a:r>
            <a:r>
              <a:rPr lang="ru-RU" b="1" dirty="0" smtClean="0">
                <a:solidFill>
                  <a:schemeClr val="bg1"/>
                </a:solidFill>
              </a:rPr>
              <a:t>антикоррупционный аудит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в рамках которого </a:t>
            </a:r>
            <a:r>
              <a:rPr lang="ru-RU" dirty="0" smtClean="0">
                <a:solidFill>
                  <a:schemeClr val="bg1"/>
                </a:solidFill>
              </a:rPr>
              <a:t>осуществлялся </a:t>
            </a:r>
            <a:r>
              <a:rPr lang="ru-RU" dirty="0">
                <a:solidFill>
                  <a:schemeClr val="bg1"/>
                </a:solidFill>
              </a:rPr>
              <a:t>в том числе выборочный анализ сведений о </a:t>
            </a:r>
            <a:r>
              <a:rPr lang="ru-RU" dirty="0" smtClean="0">
                <a:solidFill>
                  <a:schemeClr val="bg1"/>
                </a:solidFill>
              </a:rPr>
              <a:t>доходах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59632" y="2739650"/>
            <a:ext cx="6552728" cy="119340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4077072"/>
            <a:ext cx="6552728" cy="92333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169622" y="2732722"/>
            <a:ext cx="67327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 результате </a:t>
            </a:r>
            <a:r>
              <a:rPr lang="ru-RU" b="1" dirty="0" smtClean="0">
                <a:solidFill>
                  <a:schemeClr val="bg1"/>
                </a:solidFill>
              </a:rPr>
              <a:t>обнаружены </a:t>
            </a:r>
            <a:r>
              <a:rPr lang="ru-RU" b="1" dirty="0">
                <a:solidFill>
                  <a:schemeClr val="bg1"/>
                </a:solidFill>
              </a:rPr>
              <a:t>недостатки </a:t>
            </a:r>
            <a:r>
              <a:rPr lang="ru-RU" dirty="0">
                <a:solidFill>
                  <a:schemeClr val="bg1"/>
                </a:solidFill>
              </a:rPr>
              <a:t>в работе исполнительных органов государственной власти </a:t>
            </a:r>
            <a:r>
              <a:rPr lang="ru-RU" dirty="0" smtClean="0">
                <a:solidFill>
                  <a:schemeClr val="bg1"/>
                </a:solidFill>
              </a:rPr>
              <a:t>ИО, </a:t>
            </a:r>
            <a:r>
              <a:rPr lang="ru-RU" dirty="0">
                <a:solidFill>
                  <a:schemeClr val="bg1"/>
                </a:solidFill>
              </a:rPr>
              <a:t>связанные с выявлением и устранением допускаемых </a:t>
            </a:r>
            <a:r>
              <a:rPr lang="ru-RU" dirty="0" smtClean="0">
                <a:solidFill>
                  <a:schemeClr val="bg1"/>
                </a:solidFill>
              </a:rPr>
              <a:t>служащими ИО коррупционных </a:t>
            </a:r>
            <a:r>
              <a:rPr lang="ru-RU" dirty="0">
                <a:solidFill>
                  <a:schemeClr val="bg1"/>
                </a:solidFill>
              </a:rPr>
              <a:t>нарушений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87643" y="4077072"/>
            <a:ext cx="6570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Выявленные случаи </a:t>
            </a:r>
            <a:r>
              <a:rPr lang="ru-RU" b="1" dirty="0" smtClean="0">
                <a:solidFill>
                  <a:schemeClr val="bg1"/>
                </a:solidFill>
              </a:rPr>
              <a:t>рассмотрены </a:t>
            </a:r>
            <a:r>
              <a:rPr lang="ru-RU" b="1" dirty="0">
                <a:solidFill>
                  <a:schemeClr val="bg1"/>
                </a:solidFill>
              </a:rPr>
              <a:t>на заседании комиссии </a:t>
            </a:r>
            <a:r>
              <a:rPr lang="ru-RU" dirty="0">
                <a:solidFill>
                  <a:schemeClr val="bg1"/>
                </a:solidFill>
              </a:rPr>
              <a:t>по координации работы по противодействию коррупции в </a:t>
            </a:r>
            <a:r>
              <a:rPr lang="ru-RU" dirty="0" smtClean="0">
                <a:solidFill>
                  <a:schemeClr val="bg1"/>
                </a:solidFill>
              </a:rPr>
              <a:t>ИО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55268" y="5229201"/>
            <a:ext cx="6552728" cy="112404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210397" y="5187854"/>
            <a:ext cx="6673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По результатам заседания комиссией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принят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ряд решений, направленных на реализацию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принципа 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неотвратимости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ответственности за совершение коррупционных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правонарушений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355976" y="2565929"/>
            <a:ext cx="0" cy="173721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329297" y="3933052"/>
            <a:ext cx="0" cy="173721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358037" y="5014133"/>
            <a:ext cx="0" cy="173721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48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30498"/>
            <a:ext cx="8534400" cy="2304256"/>
          </a:xfrm>
        </p:spPr>
        <p:txBody>
          <a:bodyPr>
            <a:normAutofit fontScale="90000"/>
          </a:bodyPr>
          <a:lstStyle/>
          <a:p>
            <a:r>
              <a:rPr lang="ru-RU" sz="2000" b="1" dirty="0"/>
              <a:t>В случаях установления фактов </a:t>
            </a:r>
            <a:r>
              <a:rPr lang="ru-RU" sz="2000" b="1" dirty="0"/>
              <a:t>неполноты или недостоверности представленных сведений о </a:t>
            </a:r>
            <a:r>
              <a:rPr lang="ru-RU" sz="2000" b="1" dirty="0"/>
              <a:t>доходах применялись </a:t>
            </a:r>
            <a:r>
              <a:rPr lang="ru-RU" sz="2000" b="1" dirty="0"/>
              <a:t>следующие 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МЕРЫ ОТВЕТСТВЕННОСТИ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705535"/>
            <a:ext cx="2448272" cy="115212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4725144"/>
            <a:ext cx="2448272" cy="115212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Указание на недопустимость подобных действий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1740" y="3212976"/>
            <a:ext cx="2456084" cy="115212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Предупреждение о неполном </a:t>
            </a:r>
            <a:r>
              <a:rPr lang="ru-RU" b="1" dirty="0" smtClean="0"/>
              <a:t>должностном </a:t>
            </a:r>
            <a:r>
              <a:rPr lang="ru-RU" b="1" dirty="0"/>
              <a:t>соответствии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53981" y="1705535"/>
            <a:ext cx="4824536" cy="115212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за наличие на банковских счетах многомилионных сумм, не указанных в справках о доходах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3981" y="3212976"/>
            <a:ext cx="4824535" cy="1152129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за участие в подконтрольной общественной организации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3981" y="4725144"/>
            <a:ext cx="4824535" cy="115212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за неверное отражение в справках о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своих доходах и доходах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супруга банковских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счетов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при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заполнении сведений о них «по памяти»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3568" y="1815207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Увольнение в связи с утратой доверия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059833" y="2323697"/>
            <a:ext cx="720078" cy="0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059833" y="3789040"/>
            <a:ext cx="720078" cy="0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059833" y="5309980"/>
            <a:ext cx="720078" cy="0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13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ПРОБЕЛ В ПРАВЕ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134" y="1563401"/>
            <a:ext cx="3024337" cy="2219182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</a:rPr>
              <a:t>В соответствии с Федеральным законом № 273-ФЗ в случае выявления фактов несоблюдения ограничений, запретов, неисполнения обязанностей, установленных законодательством в сфере противодействия коррупции, </a:t>
            </a:r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в </a:t>
            </a:r>
            <a:r>
              <a:rPr lang="ru-RU" sz="1200" b="1" smtClean="0">
                <a:solidFill>
                  <a:schemeClr val="accent3">
                    <a:lumMod val="75000"/>
                  </a:schemeClr>
                </a:solidFill>
              </a:rPr>
              <a:t>отношении лица, </a:t>
            </a:r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замещающего муниципальную должность 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4581128"/>
            <a:ext cx="2638292" cy="117971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возможно досрочное прекращение полномочий</a:t>
            </a:r>
          </a:p>
          <a:p>
            <a:pPr algn="ctr"/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933303" y="3914653"/>
            <a:ext cx="0" cy="576064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4788024" y="1484784"/>
            <a:ext cx="2135762" cy="309634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</a:rPr>
              <a:t>А если установлены 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нарушения, не связанные с умышленными действиями </a:t>
            </a:r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</a:rPr>
              <a:t>с целью скрыть доход или имущество и не имеют коррупционного характера</a:t>
            </a:r>
          </a:p>
          <a:p>
            <a:pPr algn="ctr"/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948264" y="1484784"/>
            <a:ext cx="1966633" cy="309634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</a:rPr>
              <a:t>Или выявлены факты несоблюдения 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гражданином, претендующим на замещение муниципальной должности,</a:t>
            </a:r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</a:rPr>
              <a:t> ограничений, запретов,  и неисполнения установленных обязанностей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Правая фигурная скобка 12"/>
          <p:cNvSpPr/>
          <p:nvPr/>
        </p:nvSpPr>
        <p:spPr>
          <a:xfrm rot="5400000">
            <a:off x="6627968" y="2884055"/>
            <a:ext cx="468052" cy="4105805"/>
          </a:xfrm>
          <a:prstGeom prst="rightBrace">
            <a:avLst>
              <a:gd name="adj1" fmla="val 8333"/>
              <a:gd name="adj2" fmla="val 47975"/>
            </a:avLst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436096" y="522920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МЕРА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ОТВЕТСТВЕННОСТИ?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05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ashion-stickers.ru/47157-thickbox_default/gerb-irkutskoy-oblast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637" y="155251"/>
            <a:ext cx="1640737" cy="164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051720" y="2564904"/>
            <a:ext cx="5310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</a:rPr>
              <a:t>Спасибо </a:t>
            </a:r>
            <a:br>
              <a:rPr lang="ru-RU" sz="48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</a:rPr>
              <a:t>за внимание!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87727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solidFill>
                  <a:schemeClr val="accent3">
                    <a:lumMod val="75000"/>
                  </a:schemeClr>
                </a:solidFill>
              </a:rPr>
              <a:t>Управление по профилактике коррупционных и иных правонарушений </a:t>
            </a:r>
          </a:p>
          <a:p>
            <a:pPr algn="ctr"/>
            <a:r>
              <a:rPr lang="ru-RU" sz="1400" i="1" dirty="0" smtClean="0">
                <a:solidFill>
                  <a:schemeClr val="accent3">
                    <a:lumMod val="75000"/>
                  </a:schemeClr>
                </a:solidFill>
              </a:rPr>
              <a:t>2018 год</a:t>
            </a:r>
            <a:endParaRPr lang="ru-RU" sz="14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40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97</TotalTime>
  <Words>478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Georgia</vt:lpstr>
      <vt:lpstr>Wingdings</vt:lpstr>
      <vt:lpstr>Wingdings 2</vt:lpstr>
      <vt:lpstr>Официальная</vt:lpstr>
      <vt:lpstr>ОСУЩЕСТВЛЕНИЕ ПРОВЕРОК СОБЛЮДЕНИЯ ЗАПРЕТОВ, ОГРАНИЧЕНИЙ И ТРЕБОВАНИЙ, УСТАНОВЛЕННЫХ В ЦЕЛЯХ ПРОТИВОДЕЙСТВИЯ КОРРУПЦИИ. ПРАКТИКА ПРИМЕНЕНИЯ ЗАКОНОДАТЕЛЬСТВА О КОНТРОЛЕ ЗА СООТВЕТСТВИЕМ РАСХОДОВ ГОСУДАРСТВЕННЫХ СЛУЖАЩИХ ИХ ДОХОДАМ. ПРИМЕНЕНИЕ МЕР ОТВЕТСТВЕННОСТИ ЗА НЕСОБЛЮДЕНИЕ УСТАНОВЛЕННЫХ ЗАПРЕТОВ, ОГРАНИЧЕНИЙ И ТРЕБОВАНИЙ </vt:lpstr>
      <vt:lpstr>Анализ соблюдения запретов, ограничений и требований, установленных в целях противодействия коррупции, проводится в следующих случаях:</vt:lpstr>
      <vt:lpstr>ПРОБЕЛ В ПРАВЕ</vt:lpstr>
      <vt:lpstr>ВНУТРЕННИЕ КОЛЛИЗИИ  НОРМ ФЕДЕРАЛЬНОГО ЗАКОНА № 230-ФЗ</vt:lpstr>
      <vt:lpstr>ПРОБЕЛ В ПРАВЕ</vt:lpstr>
      <vt:lpstr>Контроль за применением мер юридической ответственности в случае несоблюдения запретов, ограничений и требований, установленных в целях противодействия коррупции</vt:lpstr>
      <vt:lpstr>В случаях установления фактов неполноты или недостоверности представленных сведений о доходах применялись следующие  МЕРЫ ОТВЕТСТВЕННОСТИ  </vt:lpstr>
      <vt:lpstr>ПРОБЕЛ В ПРАВЕ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Алексеевна Сыроватская</dc:creator>
  <cp:lastModifiedBy>Александр Станиславович Ларионов</cp:lastModifiedBy>
  <cp:revision>26</cp:revision>
  <dcterms:created xsi:type="dcterms:W3CDTF">2018-11-14T10:50:22Z</dcterms:created>
  <dcterms:modified xsi:type="dcterms:W3CDTF">2018-11-15T03:26:22Z</dcterms:modified>
</cp:coreProperties>
</file>