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1" r:id="rId11"/>
    <p:sldId id="262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40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7D1C50-FC28-4D38-B86D-3DAF655C451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EEFF7D-808F-4A85-914B-0D5E8D78E115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ctr"/>
          <a:r>
            <a:rPr lang="ru-RU" sz="2200" b="1" dirty="0" smtClean="0">
              <a:solidFill>
                <a:schemeClr val="accent3">
                  <a:lumMod val="50000"/>
                </a:schemeClr>
              </a:solidFill>
            </a:rPr>
            <a:t>Ежегодное направление информационных сообщений</a:t>
          </a:r>
          <a:endParaRPr lang="ru-RU" sz="2200" b="1" dirty="0">
            <a:solidFill>
              <a:schemeClr val="accent3">
                <a:lumMod val="50000"/>
              </a:schemeClr>
            </a:solidFill>
          </a:endParaRPr>
        </a:p>
      </dgm:t>
    </dgm:pt>
    <dgm:pt modelId="{C2CCE8FB-C101-4AEC-9CB6-7C9910B8DA06}" type="parTrans" cxnId="{701F76E6-1370-4161-B8FB-12CCF3417F9F}">
      <dgm:prSet/>
      <dgm:spPr/>
      <dgm:t>
        <a:bodyPr/>
        <a:lstStyle/>
        <a:p>
          <a:endParaRPr lang="ru-RU"/>
        </a:p>
      </dgm:t>
    </dgm:pt>
    <dgm:pt modelId="{FC918A29-9E18-4898-9CD0-468297AC5B2A}" type="sibTrans" cxnId="{701F76E6-1370-4161-B8FB-12CCF3417F9F}">
      <dgm:prSet/>
      <dgm:spPr/>
      <dgm:t>
        <a:bodyPr/>
        <a:lstStyle/>
        <a:p>
          <a:endParaRPr lang="ru-RU"/>
        </a:p>
      </dgm:t>
    </dgm:pt>
    <dgm:pt modelId="{402685AE-5D51-458E-8C28-677F8B797DE1}">
      <dgm:prSet phldrT="[Текст]" custT="1"/>
      <dgm:spPr>
        <a:solidFill>
          <a:schemeClr val="accent1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ctr"/>
          <a:r>
            <a:rPr lang="ru-RU" sz="2200" b="1" dirty="0" smtClean="0">
              <a:solidFill>
                <a:schemeClr val="accent3">
                  <a:lumMod val="50000"/>
                </a:schemeClr>
              </a:solidFill>
            </a:rPr>
            <a:t>Разъяснительная работа по порядку заполнения справок о доходах</a:t>
          </a:r>
          <a:endParaRPr lang="ru-RU" sz="2200" b="1" dirty="0">
            <a:solidFill>
              <a:schemeClr val="accent3">
                <a:lumMod val="50000"/>
              </a:schemeClr>
            </a:solidFill>
          </a:endParaRPr>
        </a:p>
      </dgm:t>
    </dgm:pt>
    <dgm:pt modelId="{624A69CE-451C-4E0D-B7EC-548131E4B889}" type="parTrans" cxnId="{EE9142B6-38FD-4A32-A3A2-B4025AEDE1BF}">
      <dgm:prSet/>
      <dgm:spPr/>
      <dgm:t>
        <a:bodyPr/>
        <a:lstStyle/>
        <a:p>
          <a:endParaRPr lang="ru-RU"/>
        </a:p>
      </dgm:t>
    </dgm:pt>
    <dgm:pt modelId="{6ACF55DE-27D0-4F56-A1AC-6671D8ADC221}" type="sibTrans" cxnId="{EE9142B6-38FD-4A32-A3A2-B4025AEDE1BF}">
      <dgm:prSet/>
      <dgm:spPr/>
      <dgm:t>
        <a:bodyPr/>
        <a:lstStyle/>
        <a:p>
          <a:endParaRPr lang="ru-RU"/>
        </a:p>
      </dgm:t>
    </dgm:pt>
    <dgm:pt modelId="{5DE85EB1-BBEF-41B3-A1A2-5D55022724CB}">
      <dgm:prSet phldrT="[Текст]" custT="1"/>
      <dgm:spPr>
        <a:solidFill>
          <a:schemeClr val="accent1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ctr"/>
          <a:r>
            <a:rPr lang="ru-RU" sz="2200" b="1" dirty="0" smtClean="0">
              <a:solidFill>
                <a:schemeClr val="accent3">
                  <a:lumMod val="50000"/>
                </a:schemeClr>
              </a:solidFill>
            </a:rPr>
            <a:t>Проведение практических семинаров для исполнительных органов государственной                 власти ИО и органов местного самоуправления</a:t>
          </a:r>
          <a:endParaRPr lang="ru-RU" sz="2200" b="1" dirty="0">
            <a:solidFill>
              <a:schemeClr val="accent3">
                <a:lumMod val="50000"/>
              </a:schemeClr>
            </a:solidFill>
          </a:endParaRPr>
        </a:p>
      </dgm:t>
    </dgm:pt>
    <dgm:pt modelId="{65F2D956-B553-40EA-96C2-11844BA37431}" type="parTrans" cxnId="{D23684D4-7AEA-4EFC-A8BE-FD1D8410C25E}">
      <dgm:prSet/>
      <dgm:spPr/>
      <dgm:t>
        <a:bodyPr/>
        <a:lstStyle/>
        <a:p>
          <a:endParaRPr lang="ru-RU"/>
        </a:p>
      </dgm:t>
    </dgm:pt>
    <dgm:pt modelId="{23FECE36-1838-4D63-9556-AA3465BDCF5F}" type="sibTrans" cxnId="{D23684D4-7AEA-4EFC-A8BE-FD1D8410C25E}">
      <dgm:prSet/>
      <dgm:spPr/>
      <dgm:t>
        <a:bodyPr/>
        <a:lstStyle/>
        <a:p>
          <a:endParaRPr lang="ru-RU"/>
        </a:p>
      </dgm:t>
    </dgm:pt>
    <dgm:pt modelId="{2D7FF9B4-2E52-43E2-A1AB-003961FE67DA}" type="pres">
      <dgm:prSet presAssocID="{407D1C50-FC28-4D38-B86D-3DAF655C451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8D5197-7EE0-4529-B62D-E2974BCDA7A0}" type="pres">
      <dgm:prSet presAssocID="{08EEFF7D-808F-4A85-914B-0D5E8D78E115}" presName="parentLin" presStyleCnt="0"/>
      <dgm:spPr/>
    </dgm:pt>
    <dgm:pt modelId="{31C79ED2-3FE9-433F-874F-4DB3824B0615}" type="pres">
      <dgm:prSet presAssocID="{08EEFF7D-808F-4A85-914B-0D5E8D78E11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231D761-5521-42E4-B0BF-78023E08632B}" type="pres">
      <dgm:prSet presAssocID="{08EEFF7D-808F-4A85-914B-0D5E8D78E115}" presName="parentText" presStyleLbl="node1" presStyleIdx="0" presStyleCnt="3" custScaleY="257465" custLinFactY="34536" custLinFactNeighborX="-4736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06EAE-B2E4-45E5-BBF9-A060AF3AB6D3}" type="pres">
      <dgm:prSet presAssocID="{08EEFF7D-808F-4A85-914B-0D5E8D78E115}" presName="negativeSpace" presStyleCnt="0"/>
      <dgm:spPr/>
    </dgm:pt>
    <dgm:pt modelId="{898E007A-FD67-4E97-A1C6-9F8D3E7E5FE8}" type="pres">
      <dgm:prSet presAssocID="{08EEFF7D-808F-4A85-914B-0D5E8D78E115}" presName="childText" presStyleLbl="conFgAcc1" presStyleIdx="0" presStyleCnt="3" custScaleY="197167" custLinFactY="36013" custLinFactNeighborY="100000">
        <dgm:presLayoutVars>
          <dgm:bulletEnabled val="1"/>
        </dgm:presLayoutVars>
      </dgm:prSet>
      <dgm:spPr>
        <a:solidFill>
          <a:schemeClr val="accent3">
            <a:lumMod val="75000"/>
            <a:alpha val="23000"/>
          </a:schemeClr>
        </a:solidFill>
      </dgm:spPr>
    </dgm:pt>
    <dgm:pt modelId="{47CD630C-6193-4351-BD6A-3D7ADECC8099}" type="pres">
      <dgm:prSet presAssocID="{FC918A29-9E18-4898-9CD0-468297AC5B2A}" presName="spaceBetweenRectangles" presStyleCnt="0"/>
      <dgm:spPr/>
    </dgm:pt>
    <dgm:pt modelId="{872C2CB4-35B4-4341-B10E-E47326496937}" type="pres">
      <dgm:prSet presAssocID="{402685AE-5D51-458E-8C28-677F8B797DE1}" presName="parentLin" presStyleCnt="0"/>
      <dgm:spPr/>
    </dgm:pt>
    <dgm:pt modelId="{DF394FC3-BC18-41E3-98A1-587AA3F69D99}" type="pres">
      <dgm:prSet presAssocID="{402685AE-5D51-458E-8C28-677F8B797DE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81B9676-2F93-44CD-9203-71DE346A593A}" type="pres">
      <dgm:prSet presAssocID="{402685AE-5D51-458E-8C28-677F8B797DE1}" presName="parentText" presStyleLbl="node1" presStyleIdx="1" presStyleCnt="3" custScaleY="223248" custLinFactNeighborX="-29824" custLinFactNeighborY="665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613D93-EE7B-474A-986C-72922CD0C363}" type="pres">
      <dgm:prSet presAssocID="{402685AE-5D51-458E-8C28-677F8B797DE1}" presName="negativeSpace" presStyleCnt="0"/>
      <dgm:spPr/>
    </dgm:pt>
    <dgm:pt modelId="{080473B6-3B85-4085-A259-6C4DA2E8954F}" type="pres">
      <dgm:prSet presAssocID="{402685AE-5D51-458E-8C28-677F8B797DE1}" presName="childText" presStyleLbl="conFgAcc1" presStyleIdx="1" presStyleCnt="3" custScaleY="228721" custLinFactNeighborY="-83343">
        <dgm:presLayoutVars>
          <dgm:bulletEnabled val="1"/>
        </dgm:presLayoutVars>
      </dgm:prSet>
      <dgm:spPr>
        <a:solidFill>
          <a:schemeClr val="accent3">
            <a:lumMod val="75000"/>
            <a:alpha val="36000"/>
          </a:schemeClr>
        </a:solidFill>
      </dgm:spPr>
    </dgm:pt>
    <dgm:pt modelId="{CA4DADF4-5F42-44E9-97B6-E33612B293B7}" type="pres">
      <dgm:prSet presAssocID="{6ACF55DE-27D0-4F56-A1AC-6671D8ADC221}" presName="spaceBetweenRectangles" presStyleCnt="0"/>
      <dgm:spPr/>
    </dgm:pt>
    <dgm:pt modelId="{1DDC964B-8021-4437-8C24-538C338F54FF}" type="pres">
      <dgm:prSet presAssocID="{5DE85EB1-BBEF-41B3-A1A2-5D55022724CB}" presName="parentLin" presStyleCnt="0"/>
      <dgm:spPr/>
    </dgm:pt>
    <dgm:pt modelId="{6063B65D-038E-48E3-94C6-28F058A62864}" type="pres">
      <dgm:prSet presAssocID="{5DE85EB1-BBEF-41B3-A1A2-5D55022724C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0101253-BEB1-41DB-800C-059E3F713015}" type="pres">
      <dgm:prSet presAssocID="{5DE85EB1-BBEF-41B3-A1A2-5D55022724CB}" presName="parentText" presStyleLbl="node1" presStyleIdx="2" presStyleCnt="3" custScaleY="3304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4B2AAE-CDEE-4436-BD28-36C968AB41B6}" type="pres">
      <dgm:prSet presAssocID="{5DE85EB1-BBEF-41B3-A1A2-5D55022724CB}" presName="negativeSpace" presStyleCnt="0"/>
      <dgm:spPr/>
    </dgm:pt>
    <dgm:pt modelId="{6B56BF38-9D90-4916-B3C2-C753C9603FFA}" type="pres">
      <dgm:prSet presAssocID="{5DE85EB1-BBEF-41B3-A1A2-5D55022724CB}" presName="childText" presStyleLbl="conFgAcc1" presStyleIdx="2" presStyleCnt="3" custScaleY="193317" custLinFactY="-55624" custLinFactNeighborY="-100000">
        <dgm:presLayoutVars>
          <dgm:bulletEnabled val="1"/>
        </dgm:presLayoutVars>
      </dgm:prSet>
      <dgm:spPr>
        <a:solidFill>
          <a:schemeClr val="accent3">
            <a:lumMod val="75000"/>
            <a:alpha val="36000"/>
          </a:schemeClr>
        </a:solidFill>
      </dgm:spPr>
    </dgm:pt>
  </dgm:ptLst>
  <dgm:cxnLst>
    <dgm:cxn modelId="{FEB309E0-5547-40A5-92D9-BE95E7F9CFB7}" type="presOf" srcId="{402685AE-5D51-458E-8C28-677F8B797DE1}" destId="{081B9676-2F93-44CD-9203-71DE346A593A}" srcOrd="1" destOrd="0" presId="urn:microsoft.com/office/officeart/2005/8/layout/list1"/>
    <dgm:cxn modelId="{3C121198-5228-416D-9294-CB1FBB9D4928}" type="presOf" srcId="{08EEFF7D-808F-4A85-914B-0D5E8D78E115}" destId="{31C79ED2-3FE9-433F-874F-4DB3824B0615}" srcOrd="0" destOrd="0" presId="urn:microsoft.com/office/officeart/2005/8/layout/list1"/>
    <dgm:cxn modelId="{BBE9678A-2EA4-4851-A55D-297B63B304F6}" type="presOf" srcId="{407D1C50-FC28-4D38-B86D-3DAF655C4515}" destId="{2D7FF9B4-2E52-43E2-A1AB-003961FE67DA}" srcOrd="0" destOrd="0" presId="urn:microsoft.com/office/officeart/2005/8/layout/list1"/>
    <dgm:cxn modelId="{EE9142B6-38FD-4A32-A3A2-B4025AEDE1BF}" srcId="{407D1C50-FC28-4D38-B86D-3DAF655C4515}" destId="{402685AE-5D51-458E-8C28-677F8B797DE1}" srcOrd="1" destOrd="0" parTransId="{624A69CE-451C-4E0D-B7EC-548131E4B889}" sibTransId="{6ACF55DE-27D0-4F56-A1AC-6671D8ADC221}"/>
    <dgm:cxn modelId="{50358AA3-B59B-4C2A-8B8D-549897CE49BF}" type="presOf" srcId="{5DE85EB1-BBEF-41B3-A1A2-5D55022724CB}" destId="{B0101253-BEB1-41DB-800C-059E3F713015}" srcOrd="1" destOrd="0" presId="urn:microsoft.com/office/officeart/2005/8/layout/list1"/>
    <dgm:cxn modelId="{1DD7E317-0153-468F-8DD4-D7E4E710EDA8}" type="presOf" srcId="{5DE85EB1-BBEF-41B3-A1A2-5D55022724CB}" destId="{6063B65D-038E-48E3-94C6-28F058A62864}" srcOrd="0" destOrd="0" presId="urn:microsoft.com/office/officeart/2005/8/layout/list1"/>
    <dgm:cxn modelId="{94146427-79BA-456F-8127-DAC136CB7FA9}" type="presOf" srcId="{402685AE-5D51-458E-8C28-677F8B797DE1}" destId="{DF394FC3-BC18-41E3-98A1-587AA3F69D99}" srcOrd="0" destOrd="0" presId="urn:microsoft.com/office/officeart/2005/8/layout/list1"/>
    <dgm:cxn modelId="{0467C14D-6BFF-4A08-BEC2-5EECA05E8FAE}" type="presOf" srcId="{08EEFF7D-808F-4A85-914B-0D5E8D78E115}" destId="{8231D761-5521-42E4-B0BF-78023E08632B}" srcOrd="1" destOrd="0" presId="urn:microsoft.com/office/officeart/2005/8/layout/list1"/>
    <dgm:cxn modelId="{D23684D4-7AEA-4EFC-A8BE-FD1D8410C25E}" srcId="{407D1C50-FC28-4D38-B86D-3DAF655C4515}" destId="{5DE85EB1-BBEF-41B3-A1A2-5D55022724CB}" srcOrd="2" destOrd="0" parTransId="{65F2D956-B553-40EA-96C2-11844BA37431}" sibTransId="{23FECE36-1838-4D63-9556-AA3465BDCF5F}"/>
    <dgm:cxn modelId="{701F76E6-1370-4161-B8FB-12CCF3417F9F}" srcId="{407D1C50-FC28-4D38-B86D-3DAF655C4515}" destId="{08EEFF7D-808F-4A85-914B-0D5E8D78E115}" srcOrd="0" destOrd="0" parTransId="{C2CCE8FB-C101-4AEC-9CB6-7C9910B8DA06}" sibTransId="{FC918A29-9E18-4898-9CD0-468297AC5B2A}"/>
    <dgm:cxn modelId="{D19DE7B3-F8E8-4ADD-9464-DCB519A7E3ED}" type="presParOf" srcId="{2D7FF9B4-2E52-43E2-A1AB-003961FE67DA}" destId="{A18D5197-7EE0-4529-B62D-E2974BCDA7A0}" srcOrd="0" destOrd="0" presId="urn:microsoft.com/office/officeart/2005/8/layout/list1"/>
    <dgm:cxn modelId="{F281E3DE-EC0E-4A9E-AD30-88301009AF5F}" type="presParOf" srcId="{A18D5197-7EE0-4529-B62D-E2974BCDA7A0}" destId="{31C79ED2-3FE9-433F-874F-4DB3824B0615}" srcOrd="0" destOrd="0" presId="urn:microsoft.com/office/officeart/2005/8/layout/list1"/>
    <dgm:cxn modelId="{17A59F9F-F65B-43B4-B34F-C27791E107E4}" type="presParOf" srcId="{A18D5197-7EE0-4529-B62D-E2974BCDA7A0}" destId="{8231D761-5521-42E4-B0BF-78023E08632B}" srcOrd="1" destOrd="0" presId="urn:microsoft.com/office/officeart/2005/8/layout/list1"/>
    <dgm:cxn modelId="{D06FEC9B-FD5F-43D8-8BB4-FB14C471C65B}" type="presParOf" srcId="{2D7FF9B4-2E52-43E2-A1AB-003961FE67DA}" destId="{D0006EAE-B2E4-45E5-BBF9-A060AF3AB6D3}" srcOrd="1" destOrd="0" presId="urn:microsoft.com/office/officeart/2005/8/layout/list1"/>
    <dgm:cxn modelId="{9EDFBE92-9DF2-4F87-8F2D-DE6FC9651972}" type="presParOf" srcId="{2D7FF9B4-2E52-43E2-A1AB-003961FE67DA}" destId="{898E007A-FD67-4E97-A1C6-9F8D3E7E5FE8}" srcOrd="2" destOrd="0" presId="urn:microsoft.com/office/officeart/2005/8/layout/list1"/>
    <dgm:cxn modelId="{FF5BBA70-16E9-409C-B3A9-C9400383F808}" type="presParOf" srcId="{2D7FF9B4-2E52-43E2-A1AB-003961FE67DA}" destId="{47CD630C-6193-4351-BD6A-3D7ADECC8099}" srcOrd="3" destOrd="0" presId="urn:microsoft.com/office/officeart/2005/8/layout/list1"/>
    <dgm:cxn modelId="{4075C32E-3C11-4574-94B0-40CF6E66901E}" type="presParOf" srcId="{2D7FF9B4-2E52-43E2-A1AB-003961FE67DA}" destId="{872C2CB4-35B4-4341-B10E-E47326496937}" srcOrd="4" destOrd="0" presId="urn:microsoft.com/office/officeart/2005/8/layout/list1"/>
    <dgm:cxn modelId="{2CC165D6-DB47-4280-B160-823294C1783E}" type="presParOf" srcId="{872C2CB4-35B4-4341-B10E-E47326496937}" destId="{DF394FC3-BC18-41E3-98A1-587AA3F69D99}" srcOrd="0" destOrd="0" presId="urn:microsoft.com/office/officeart/2005/8/layout/list1"/>
    <dgm:cxn modelId="{2FEA3450-8D29-4CD7-9680-651178F5CFD1}" type="presParOf" srcId="{872C2CB4-35B4-4341-B10E-E47326496937}" destId="{081B9676-2F93-44CD-9203-71DE346A593A}" srcOrd="1" destOrd="0" presId="urn:microsoft.com/office/officeart/2005/8/layout/list1"/>
    <dgm:cxn modelId="{01BCF6A0-D636-47BC-8264-BDD6B5E34574}" type="presParOf" srcId="{2D7FF9B4-2E52-43E2-A1AB-003961FE67DA}" destId="{25613D93-EE7B-474A-986C-72922CD0C363}" srcOrd="5" destOrd="0" presId="urn:microsoft.com/office/officeart/2005/8/layout/list1"/>
    <dgm:cxn modelId="{F200EF0D-A1BA-49A4-8136-F5C086AA3657}" type="presParOf" srcId="{2D7FF9B4-2E52-43E2-A1AB-003961FE67DA}" destId="{080473B6-3B85-4085-A259-6C4DA2E8954F}" srcOrd="6" destOrd="0" presId="urn:microsoft.com/office/officeart/2005/8/layout/list1"/>
    <dgm:cxn modelId="{05D43BFD-9294-4E21-93B3-DE274A0C55A0}" type="presParOf" srcId="{2D7FF9B4-2E52-43E2-A1AB-003961FE67DA}" destId="{CA4DADF4-5F42-44E9-97B6-E33612B293B7}" srcOrd="7" destOrd="0" presId="urn:microsoft.com/office/officeart/2005/8/layout/list1"/>
    <dgm:cxn modelId="{871C3B6E-B551-472F-801A-B9D0732BBCA7}" type="presParOf" srcId="{2D7FF9B4-2E52-43E2-A1AB-003961FE67DA}" destId="{1DDC964B-8021-4437-8C24-538C338F54FF}" srcOrd="8" destOrd="0" presId="urn:microsoft.com/office/officeart/2005/8/layout/list1"/>
    <dgm:cxn modelId="{1DD50B67-5493-4B13-AB06-33F7E2C8C30B}" type="presParOf" srcId="{1DDC964B-8021-4437-8C24-538C338F54FF}" destId="{6063B65D-038E-48E3-94C6-28F058A62864}" srcOrd="0" destOrd="0" presId="urn:microsoft.com/office/officeart/2005/8/layout/list1"/>
    <dgm:cxn modelId="{20F74FE0-3B1A-4572-857B-8138A35C53B4}" type="presParOf" srcId="{1DDC964B-8021-4437-8C24-538C338F54FF}" destId="{B0101253-BEB1-41DB-800C-059E3F713015}" srcOrd="1" destOrd="0" presId="urn:microsoft.com/office/officeart/2005/8/layout/list1"/>
    <dgm:cxn modelId="{E1431B69-8904-412C-BA0F-DDA465E55753}" type="presParOf" srcId="{2D7FF9B4-2E52-43E2-A1AB-003961FE67DA}" destId="{964B2AAE-CDEE-4436-BD28-36C968AB41B6}" srcOrd="9" destOrd="0" presId="urn:microsoft.com/office/officeart/2005/8/layout/list1"/>
    <dgm:cxn modelId="{63E1C84B-BFFE-4BB1-A6D8-1577AE835052}" type="presParOf" srcId="{2D7FF9B4-2E52-43E2-A1AB-003961FE67DA}" destId="{6B56BF38-9D90-4916-B3C2-C753C9603FF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36C392-2B43-42FE-8D29-2101B8E31B2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999978-5260-4F75-9CB8-4C2C21667F0B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dirty="0" smtClean="0"/>
            <a:t>Обеспечено принятие соответствующих НПА</a:t>
          </a:r>
          <a:endParaRPr lang="ru-RU" dirty="0"/>
        </a:p>
      </dgm:t>
    </dgm:pt>
    <dgm:pt modelId="{4E73084E-B180-4280-ABC7-43B86B106D8D}" type="parTrans" cxnId="{CDB67FE6-DA2A-4AA2-8D66-287800628EEC}">
      <dgm:prSet/>
      <dgm:spPr/>
      <dgm:t>
        <a:bodyPr/>
        <a:lstStyle/>
        <a:p>
          <a:endParaRPr lang="ru-RU"/>
        </a:p>
      </dgm:t>
    </dgm:pt>
    <dgm:pt modelId="{E0A2F495-56E5-4AAE-954B-0DD28F9EFFC3}" type="sibTrans" cxnId="{CDB67FE6-DA2A-4AA2-8D66-287800628EEC}">
      <dgm:prSet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1C00416A-8899-40B4-8CC3-ED69538EAE7A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dirty="0" smtClean="0"/>
            <a:t>Организовано проведение выездных обучающих семинаров </a:t>
          </a:r>
          <a:endParaRPr lang="ru-RU" dirty="0"/>
        </a:p>
      </dgm:t>
    </dgm:pt>
    <dgm:pt modelId="{24323666-5D18-49A7-85ED-2424E0AB140B}" type="parTrans" cxnId="{3918398B-43F1-4E07-81B1-37F731982EFF}">
      <dgm:prSet/>
      <dgm:spPr/>
      <dgm:t>
        <a:bodyPr/>
        <a:lstStyle/>
        <a:p>
          <a:endParaRPr lang="ru-RU"/>
        </a:p>
      </dgm:t>
    </dgm:pt>
    <dgm:pt modelId="{BF80952B-153F-4AFC-8ACE-7D36C76B31B4}" type="sibTrans" cxnId="{3918398B-43F1-4E07-81B1-37F731982EFF}">
      <dgm:prSet/>
      <dgm:spPr/>
      <dgm:t>
        <a:bodyPr/>
        <a:lstStyle/>
        <a:p>
          <a:endParaRPr lang="ru-RU"/>
        </a:p>
      </dgm:t>
    </dgm:pt>
    <dgm:pt modelId="{0EABD6B7-DA23-4AA8-B0B2-531169523E02}" type="pres">
      <dgm:prSet presAssocID="{9C36C392-2B43-42FE-8D29-2101B8E31B2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8F47EE0-5E5A-489C-B555-EC9B1B7F8433}" type="pres">
      <dgm:prSet presAssocID="{9C36C392-2B43-42FE-8D29-2101B8E31B27}" presName="Name1" presStyleCnt="0"/>
      <dgm:spPr/>
    </dgm:pt>
    <dgm:pt modelId="{930FFEA4-75AB-49D9-816E-0B06EF9738A1}" type="pres">
      <dgm:prSet presAssocID="{9C36C392-2B43-42FE-8D29-2101B8E31B27}" presName="cycle" presStyleCnt="0"/>
      <dgm:spPr/>
    </dgm:pt>
    <dgm:pt modelId="{D04FD39B-496C-4BED-80BF-1B6BB6DE612C}" type="pres">
      <dgm:prSet presAssocID="{9C36C392-2B43-42FE-8D29-2101B8E31B27}" presName="srcNode" presStyleLbl="node1" presStyleIdx="0" presStyleCnt="2"/>
      <dgm:spPr/>
    </dgm:pt>
    <dgm:pt modelId="{2AA99C06-CFFB-4603-A048-CA5BC40CE901}" type="pres">
      <dgm:prSet presAssocID="{9C36C392-2B43-42FE-8D29-2101B8E31B27}" presName="conn" presStyleLbl="parChTrans1D2" presStyleIdx="0" presStyleCnt="1" custFlipHor="1" custScaleX="69295" custScaleY="76317" custLinFactNeighborX="16665" custLinFactNeighborY="-6865"/>
      <dgm:spPr/>
      <dgm:t>
        <a:bodyPr/>
        <a:lstStyle/>
        <a:p>
          <a:endParaRPr lang="ru-RU"/>
        </a:p>
      </dgm:t>
    </dgm:pt>
    <dgm:pt modelId="{36E5E3A4-4AD3-403C-8164-158B33FD52C4}" type="pres">
      <dgm:prSet presAssocID="{9C36C392-2B43-42FE-8D29-2101B8E31B27}" presName="extraNode" presStyleLbl="node1" presStyleIdx="0" presStyleCnt="2"/>
      <dgm:spPr/>
    </dgm:pt>
    <dgm:pt modelId="{D2CA7002-B5E2-4801-918F-81BA74F15257}" type="pres">
      <dgm:prSet presAssocID="{9C36C392-2B43-42FE-8D29-2101B8E31B27}" presName="dstNode" presStyleLbl="node1" presStyleIdx="0" presStyleCnt="2"/>
      <dgm:spPr/>
    </dgm:pt>
    <dgm:pt modelId="{6634A663-B9A6-4F04-84DC-92BDF770CB13}" type="pres">
      <dgm:prSet presAssocID="{AA999978-5260-4F75-9CB8-4C2C21667F0B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EBF016-8409-47A4-A097-4ECEB5EEA633}" type="pres">
      <dgm:prSet presAssocID="{AA999978-5260-4F75-9CB8-4C2C21667F0B}" presName="accent_1" presStyleCnt="0"/>
      <dgm:spPr/>
    </dgm:pt>
    <dgm:pt modelId="{00145415-1B7D-421A-B01B-ABEDD2611895}" type="pres">
      <dgm:prSet presAssocID="{AA999978-5260-4F75-9CB8-4C2C21667F0B}" presName="accentRepeatNode" presStyleLbl="solidFgAcc1" presStyleIdx="0" presStyleCnt="2"/>
      <dgm:spPr>
        <a:solidFill>
          <a:schemeClr val="accent3">
            <a:lumMod val="20000"/>
            <a:lumOff val="80000"/>
          </a:schemeClr>
        </a:solidFill>
        <a:ln>
          <a:solidFill>
            <a:srgbClr val="002060"/>
          </a:solidFill>
        </a:ln>
      </dgm:spPr>
    </dgm:pt>
    <dgm:pt modelId="{13C2F46F-311D-42DC-8174-2D507393FF80}" type="pres">
      <dgm:prSet presAssocID="{1C00416A-8899-40B4-8CC3-ED69538EAE7A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C1552-71CF-45D6-A5A8-8D038E09A703}" type="pres">
      <dgm:prSet presAssocID="{1C00416A-8899-40B4-8CC3-ED69538EAE7A}" presName="accent_2" presStyleCnt="0"/>
      <dgm:spPr/>
    </dgm:pt>
    <dgm:pt modelId="{D0BF0FF2-6E4E-40AD-970F-40D321C912D6}" type="pres">
      <dgm:prSet presAssocID="{1C00416A-8899-40B4-8CC3-ED69538EAE7A}" presName="accentRepeatNode" presStyleLbl="solidFgAcc1" presStyleIdx="1" presStyleCnt="2"/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50000"/>
            </a:schemeClr>
          </a:solidFill>
        </a:ln>
      </dgm:spPr>
    </dgm:pt>
  </dgm:ptLst>
  <dgm:cxnLst>
    <dgm:cxn modelId="{C2822146-DFB6-49A3-BABD-FEAEA2DBEBBE}" type="presOf" srcId="{1C00416A-8899-40B4-8CC3-ED69538EAE7A}" destId="{13C2F46F-311D-42DC-8174-2D507393FF80}" srcOrd="0" destOrd="0" presId="urn:microsoft.com/office/officeart/2008/layout/VerticalCurvedList"/>
    <dgm:cxn modelId="{CDFD1448-C793-4428-A48C-D62E3AE4E92B}" type="presOf" srcId="{9C36C392-2B43-42FE-8D29-2101B8E31B27}" destId="{0EABD6B7-DA23-4AA8-B0B2-531169523E02}" srcOrd="0" destOrd="0" presId="urn:microsoft.com/office/officeart/2008/layout/VerticalCurvedList"/>
    <dgm:cxn modelId="{3918398B-43F1-4E07-81B1-37F731982EFF}" srcId="{9C36C392-2B43-42FE-8D29-2101B8E31B27}" destId="{1C00416A-8899-40B4-8CC3-ED69538EAE7A}" srcOrd="1" destOrd="0" parTransId="{24323666-5D18-49A7-85ED-2424E0AB140B}" sibTransId="{BF80952B-153F-4AFC-8ACE-7D36C76B31B4}"/>
    <dgm:cxn modelId="{CDB67FE6-DA2A-4AA2-8D66-287800628EEC}" srcId="{9C36C392-2B43-42FE-8D29-2101B8E31B27}" destId="{AA999978-5260-4F75-9CB8-4C2C21667F0B}" srcOrd="0" destOrd="0" parTransId="{4E73084E-B180-4280-ABC7-43B86B106D8D}" sibTransId="{E0A2F495-56E5-4AAE-954B-0DD28F9EFFC3}"/>
    <dgm:cxn modelId="{2CE5C7C7-9405-49CB-AEE6-F6845879BAA7}" type="presOf" srcId="{E0A2F495-56E5-4AAE-954B-0DD28F9EFFC3}" destId="{2AA99C06-CFFB-4603-A048-CA5BC40CE901}" srcOrd="0" destOrd="0" presId="urn:microsoft.com/office/officeart/2008/layout/VerticalCurvedList"/>
    <dgm:cxn modelId="{6435D18E-7772-4D4E-BD63-655A6CAD1E61}" type="presOf" srcId="{AA999978-5260-4F75-9CB8-4C2C21667F0B}" destId="{6634A663-B9A6-4F04-84DC-92BDF770CB13}" srcOrd="0" destOrd="0" presId="urn:microsoft.com/office/officeart/2008/layout/VerticalCurvedList"/>
    <dgm:cxn modelId="{4E864DF1-32B7-48F6-9689-B943E2E8EDE7}" type="presParOf" srcId="{0EABD6B7-DA23-4AA8-B0B2-531169523E02}" destId="{A8F47EE0-5E5A-489C-B555-EC9B1B7F8433}" srcOrd="0" destOrd="0" presId="urn:microsoft.com/office/officeart/2008/layout/VerticalCurvedList"/>
    <dgm:cxn modelId="{97330229-FCB0-4B2C-8B91-577405176DA7}" type="presParOf" srcId="{A8F47EE0-5E5A-489C-B555-EC9B1B7F8433}" destId="{930FFEA4-75AB-49D9-816E-0B06EF9738A1}" srcOrd="0" destOrd="0" presId="urn:microsoft.com/office/officeart/2008/layout/VerticalCurvedList"/>
    <dgm:cxn modelId="{8FA0CF91-67D3-4840-ABCB-5B8977C3EF67}" type="presParOf" srcId="{930FFEA4-75AB-49D9-816E-0B06EF9738A1}" destId="{D04FD39B-496C-4BED-80BF-1B6BB6DE612C}" srcOrd="0" destOrd="0" presId="urn:microsoft.com/office/officeart/2008/layout/VerticalCurvedList"/>
    <dgm:cxn modelId="{A262995C-DB41-4F97-B22B-58A4ADF0A774}" type="presParOf" srcId="{930FFEA4-75AB-49D9-816E-0B06EF9738A1}" destId="{2AA99C06-CFFB-4603-A048-CA5BC40CE901}" srcOrd="1" destOrd="0" presId="urn:microsoft.com/office/officeart/2008/layout/VerticalCurvedList"/>
    <dgm:cxn modelId="{6CD1A91F-4269-4F2C-B66B-EEB7FE132F12}" type="presParOf" srcId="{930FFEA4-75AB-49D9-816E-0B06EF9738A1}" destId="{36E5E3A4-4AD3-403C-8164-158B33FD52C4}" srcOrd="2" destOrd="0" presId="urn:microsoft.com/office/officeart/2008/layout/VerticalCurvedList"/>
    <dgm:cxn modelId="{C266CA63-2125-4AC9-A20B-497F85B04F5D}" type="presParOf" srcId="{930FFEA4-75AB-49D9-816E-0B06EF9738A1}" destId="{D2CA7002-B5E2-4801-918F-81BA74F15257}" srcOrd="3" destOrd="0" presId="urn:microsoft.com/office/officeart/2008/layout/VerticalCurvedList"/>
    <dgm:cxn modelId="{1CD9AE57-555E-4FD5-BA82-EFDCBE0E98AF}" type="presParOf" srcId="{A8F47EE0-5E5A-489C-B555-EC9B1B7F8433}" destId="{6634A663-B9A6-4F04-84DC-92BDF770CB13}" srcOrd="1" destOrd="0" presId="urn:microsoft.com/office/officeart/2008/layout/VerticalCurvedList"/>
    <dgm:cxn modelId="{6798B1E8-8AF5-4C5A-BE12-5A86FAEB3C01}" type="presParOf" srcId="{A8F47EE0-5E5A-489C-B555-EC9B1B7F8433}" destId="{BFEBF016-8409-47A4-A097-4ECEB5EEA633}" srcOrd="2" destOrd="0" presId="urn:microsoft.com/office/officeart/2008/layout/VerticalCurvedList"/>
    <dgm:cxn modelId="{003ED650-1A28-4CA3-9C02-EA53ACE483F5}" type="presParOf" srcId="{BFEBF016-8409-47A4-A097-4ECEB5EEA633}" destId="{00145415-1B7D-421A-B01B-ABEDD2611895}" srcOrd="0" destOrd="0" presId="urn:microsoft.com/office/officeart/2008/layout/VerticalCurvedList"/>
    <dgm:cxn modelId="{75805E01-0EAD-4BB7-BB2C-AF3398523696}" type="presParOf" srcId="{A8F47EE0-5E5A-489C-B555-EC9B1B7F8433}" destId="{13C2F46F-311D-42DC-8174-2D507393FF80}" srcOrd="3" destOrd="0" presId="urn:microsoft.com/office/officeart/2008/layout/VerticalCurvedList"/>
    <dgm:cxn modelId="{7C195966-2A34-46B6-B64A-B6BA643DBA3F}" type="presParOf" srcId="{A8F47EE0-5E5A-489C-B555-EC9B1B7F8433}" destId="{182C1552-71CF-45D6-A5A8-8D038E09A703}" srcOrd="4" destOrd="0" presId="urn:microsoft.com/office/officeart/2008/layout/VerticalCurvedList"/>
    <dgm:cxn modelId="{859E4B23-C290-4917-A1E6-D9D0C92ABFF3}" type="presParOf" srcId="{182C1552-71CF-45D6-A5A8-8D038E09A703}" destId="{D0BF0FF2-6E4E-40AD-970F-40D321C912D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E007A-FD67-4E97-A1C6-9F8D3E7E5FE8}">
      <dsp:nvSpPr>
        <dsp:cNvPr id="0" name=""/>
        <dsp:cNvSpPr/>
      </dsp:nvSpPr>
      <dsp:spPr>
        <a:xfrm>
          <a:off x="0" y="1301033"/>
          <a:ext cx="8208912" cy="745291"/>
        </a:xfrm>
        <a:prstGeom prst="rect">
          <a:avLst/>
        </a:prstGeom>
        <a:solidFill>
          <a:schemeClr val="accent3">
            <a:lumMod val="75000"/>
            <a:alpha val="2300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31D761-5521-42E4-B0BF-78023E08632B}">
      <dsp:nvSpPr>
        <dsp:cNvPr id="0" name=""/>
        <dsp:cNvSpPr/>
      </dsp:nvSpPr>
      <dsp:spPr>
        <a:xfrm>
          <a:off x="216025" y="760975"/>
          <a:ext cx="5746238" cy="1140055"/>
        </a:xfrm>
        <a:prstGeom prst="round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11429" cap="flat" cmpd="sng" algn="ctr">
          <a:solidFill>
            <a:schemeClr val="accent3">
              <a:lumMod val="5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3">
                  <a:lumMod val="50000"/>
                </a:schemeClr>
              </a:solidFill>
            </a:rPr>
            <a:t>Ежегодное направление информационных сообщений</a:t>
          </a:r>
          <a:endParaRPr lang="ru-RU" sz="22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71678" y="816628"/>
        <a:ext cx="5634932" cy="1028749"/>
      </dsp:txXfrm>
    </dsp:sp>
    <dsp:sp modelId="{080473B6-3B85-4085-A259-6C4DA2E8954F}">
      <dsp:nvSpPr>
        <dsp:cNvPr id="0" name=""/>
        <dsp:cNvSpPr/>
      </dsp:nvSpPr>
      <dsp:spPr>
        <a:xfrm>
          <a:off x="0" y="2609830"/>
          <a:ext cx="8208912" cy="864565"/>
        </a:xfrm>
        <a:prstGeom prst="rect">
          <a:avLst/>
        </a:prstGeom>
        <a:solidFill>
          <a:schemeClr val="accent3">
            <a:lumMod val="75000"/>
            <a:alpha val="3600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1B9676-2F93-44CD-9203-71DE346A593A}">
      <dsp:nvSpPr>
        <dsp:cNvPr id="0" name=""/>
        <dsp:cNvSpPr/>
      </dsp:nvSpPr>
      <dsp:spPr>
        <a:xfrm>
          <a:off x="288034" y="2204786"/>
          <a:ext cx="5746238" cy="988542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accent3">
              <a:lumMod val="5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3">
                  <a:lumMod val="50000"/>
                </a:schemeClr>
              </a:solidFill>
            </a:rPr>
            <a:t>Разъяснительная работа по порядку заполнения справок о доходах</a:t>
          </a:r>
          <a:endParaRPr lang="ru-RU" sz="22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36291" y="2253043"/>
        <a:ext cx="5649724" cy="892028"/>
      </dsp:txXfrm>
    </dsp:sp>
    <dsp:sp modelId="{6B56BF38-9D90-4916-B3C2-C753C9603FFA}">
      <dsp:nvSpPr>
        <dsp:cNvPr id="0" name=""/>
        <dsp:cNvSpPr/>
      </dsp:nvSpPr>
      <dsp:spPr>
        <a:xfrm>
          <a:off x="0" y="4432993"/>
          <a:ext cx="8208912" cy="730738"/>
        </a:xfrm>
        <a:prstGeom prst="rect">
          <a:avLst/>
        </a:prstGeom>
        <a:solidFill>
          <a:schemeClr val="accent3">
            <a:lumMod val="75000"/>
            <a:alpha val="3600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101253-BEB1-41DB-800C-059E3F713015}">
      <dsp:nvSpPr>
        <dsp:cNvPr id="0" name=""/>
        <dsp:cNvSpPr/>
      </dsp:nvSpPr>
      <dsp:spPr>
        <a:xfrm>
          <a:off x="410044" y="3622903"/>
          <a:ext cx="5740626" cy="146314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1429" cap="flat" cmpd="sng" algn="ctr">
          <a:solidFill>
            <a:schemeClr val="accent3">
              <a:lumMod val="5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3">
                  <a:lumMod val="50000"/>
                </a:schemeClr>
              </a:solidFill>
            </a:rPr>
            <a:t>Проведение практических семинаров для исполнительных органов государственной                 власти ИО и органов местного самоуправления</a:t>
          </a:r>
          <a:endParaRPr lang="ru-RU" sz="22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481469" y="3694328"/>
        <a:ext cx="5597776" cy="13202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99C06-CFFB-4603-A048-CA5BC40CE901}">
      <dsp:nvSpPr>
        <dsp:cNvPr id="0" name=""/>
        <dsp:cNvSpPr/>
      </dsp:nvSpPr>
      <dsp:spPr>
        <a:xfrm flipH="1">
          <a:off x="-2808327" y="-432053"/>
          <a:ext cx="3792387" cy="4176688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1429" cap="flat" cmpd="sng" algn="ctr">
          <a:solidFill>
            <a:schemeClr val="accent3">
              <a:lumMod val="75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34A663-B9A6-4F04-84DC-92BDF770CB13}">
      <dsp:nvSpPr>
        <dsp:cNvPr id="0" name=""/>
        <dsp:cNvSpPr/>
      </dsp:nvSpPr>
      <dsp:spPr>
        <a:xfrm>
          <a:off x="747064" y="580583"/>
          <a:ext cx="5327497" cy="1161003"/>
        </a:xfrm>
        <a:prstGeom prst="rect">
          <a:avLst/>
        </a:prstGeom>
        <a:solidFill>
          <a:schemeClr val="accent3">
            <a:lumMod val="75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1547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Обеспечено принятие соответствующих НПА</a:t>
          </a:r>
          <a:endParaRPr lang="ru-RU" sz="2600" kern="1200" dirty="0"/>
        </a:p>
      </dsp:txBody>
      <dsp:txXfrm>
        <a:off x="747064" y="580583"/>
        <a:ext cx="5327497" cy="1161003"/>
      </dsp:txXfrm>
    </dsp:sp>
    <dsp:sp modelId="{00145415-1B7D-421A-B01B-ABEDD2611895}">
      <dsp:nvSpPr>
        <dsp:cNvPr id="0" name=""/>
        <dsp:cNvSpPr/>
      </dsp:nvSpPr>
      <dsp:spPr>
        <a:xfrm>
          <a:off x="21437" y="435457"/>
          <a:ext cx="1451254" cy="1451254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11429" cap="flat" cmpd="sng" algn="ctr">
          <a:solidFill>
            <a:srgbClr val="002060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C2F46F-311D-42DC-8174-2D507393FF80}">
      <dsp:nvSpPr>
        <dsp:cNvPr id="0" name=""/>
        <dsp:cNvSpPr/>
      </dsp:nvSpPr>
      <dsp:spPr>
        <a:xfrm>
          <a:off x="747064" y="2322413"/>
          <a:ext cx="5327497" cy="1161003"/>
        </a:xfrm>
        <a:prstGeom prst="rect">
          <a:avLst/>
        </a:prstGeom>
        <a:solidFill>
          <a:schemeClr val="accent3">
            <a:lumMod val="75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1547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Организовано проведение выездных обучающих семинаров </a:t>
          </a:r>
          <a:endParaRPr lang="ru-RU" sz="2600" kern="1200" dirty="0"/>
        </a:p>
      </dsp:txBody>
      <dsp:txXfrm>
        <a:off x="747064" y="2322413"/>
        <a:ext cx="5327497" cy="1161003"/>
      </dsp:txXfrm>
    </dsp:sp>
    <dsp:sp modelId="{D0BF0FF2-6E4E-40AD-970F-40D321C912D6}">
      <dsp:nvSpPr>
        <dsp:cNvPr id="0" name=""/>
        <dsp:cNvSpPr/>
      </dsp:nvSpPr>
      <dsp:spPr>
        <a:xfrm>
          <a:off x="21437" y="2177288"/>
          <a:ext cx="1451254" cy="1451254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11429" cap="flat" cmpd="sng" algn="ctr">
          <a:solidFill>
            <a:schemeClr val="accent3">
              <a:lumMod val="5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7570B55-44AC-45A4-8022-4160DF3D81F1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A47188-ED9E-4BD9-9CDA-815AFD5124B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3068960"/>
            <a:ext cx="3200400" cy="25446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Докладчик: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Начальник управления по профилактике коррупционных и иных правонарушений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Светлана Борисовна </a:t>
            </a:r>
          </a:p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Юзвак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640960" cy="1752600"/>
          </a:xfrm>
          <a:prstGeom prst="rect">
            <a:avLst/>
          </a:prstGeom>
        </p:spPr>
        <p:txBody>
          <a:bodyPr vert="horz">
            <a:normAutofit fontScale="9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None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dirty="0">
                <a:solidFill>
                  <a:schemeClr val="accent3">
                    <a:lumMod val="75000"/>
                  </a:schemeClr>
                </a:solidFill>
              </a:rPr>
              <a:t>Сбор и анализ сведений 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</a:rPr>
              <a:t>о </a:t>
            </a:r>
            <a:r>
              <a:rPr lang="ru-RU" sz="3000" dirty="0">
                <a:solidFill>
                  <a:schemeClr val="accent3">
                    <a:lumMod val="75000"/>
                  </a:schemeClr>
                </a:solidFill>
              </a:rPr>
              <a:t>доходах, расходах, 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</a:rPr>
              <a:t>                     об </a:t>
            </a:r>
            <a:r>
              <a:rPr lang="ru-RU" sz="3000" dirty="0">
                <a:solidFill>
                  <a:schemeClr val="accent3">
                    <a:lumMod val="75000"/>
                  </a:schemeClr>
                </a:solidFill>
              </a:rPr>
              <a:t>имуществе и обязательствах имущественного характера</a:t>
            </a:r>
          </a:p>
          <a:p>
            <a:endParaRPr lang="ru-RU" dirty="0"/>
          </a:p>
        </p:txBody>
      </p:sp>
      <p:pic>
        <p:nvPicPr>
          <p:cNvPr id="7170" name="Picture 2" descr="https://fashion-stickers.ru/47157-thickbox_default/gerb-irkutskoy-oblast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24944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8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73208"/>
            <a:ext cx="8534400" cy="216024"/>
          </a:xfrm>
        </p:spPr>
        <p:txBody>
          <a:bodyPr>
            <a:noAutofit/>
          </a:bodyPr>
          <a:lstStyle/>
          <a:p>
            <a:r>
              <a:rPr lang="ru-RU" sz="2000" b="1" dirty="0"/>
              <a:t>Результаты </a:t>
            </a:r>
            <a:r>
              <a:rPr lang="ru-RU" sz="2000" b="1" dirty="0" smtClean="0"/>
              <a:t>работы </a:t>
            </a:r>
            <a:r>
              <a:rPr lang="ru-RU" sz="2000" b="1" dirty="0"/>
              <a:t>по анализу </a:t>
            </a:r>
            <a:r>
              <a:rPr lang="ru-RU" sz="2000" b="1" dirty="0" smtClean="0"/>
              <a:t>выносятся </a:t>
            </a:r>
            <a:r>
              <a:rPr lang="ru-RU" sz="2000" b="1" dirty="0"/>
              <a:t>на заседания комиссий по соблюдению требований к служебному поведению и урегулированию конфликта интересов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2564904"/>
            <a:ext cx="2817656" cy="237626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40268" y="2968206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Рассмотрение носит коллегиальный характер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882732" y="3284984"/>
            <a:ext cx="2602152" cy="936104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964604" y="356837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это обеспечивает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59463" y="2629651"/>
            <a:ext cx="31683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прозрачность 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эффективность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качество выполняемой                     работы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41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2272" y="339158"/>
            <a:ext cx="9468544" cy="75895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Антикоррупционный аудит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b="1" dirty="0" smtClean="0"/>
              <a:t>деятельности </a:t>
            </a:r>
            <a:r>
              <a:rPr lang="ru-RU" sz="1600" b="1" dirty="0"/>
              <a:t>исполнительных органов государственной власти </a:t>
            </a:r>
            <a:r>
              <a:rPr lang="ru-RU" sz="1600" b="1" dirty="0" smtClean="0"/>
              <a:t>ИО</a:t>
            </a:r>
            <a:br>
              <a:rPr lang="ru-RU" sz="1600" b="1" dirty="0" smtClean="0"/>
            </a:br>
            <a:r>
              <a:rPr lang="ru-RU" sz="1600" b="1" dirty="0" smtClean="0"/>
              <a:t>включает в себя:</a:t>
            </a:r>
            <a:endParaRPr lang="ru-RU" sz="16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1556792"/>
            <a:ext cx="0" cy="792088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1115621" y="2348880"/>
            <a:ext cx="6826372" cy="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323528" y="3064389"/>
            <a:ext cx="1656184" cy="3108543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3565" y="3343717"/>
            <a:ext cx="1744112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Выборочный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анализ </a:t>
            </a:r>
            <a:endParaRPr lang="ru-RU" sz="15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сведений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о </a:t>
            </a:r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доходах и выявление недостатков в работе исполнительных органов государственной власти ИО </a:t>
            </a:r>
            <a:endParaRPr lang="ru-RU" sz="15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8" name="Прямая со стрелкой 7"/>
          <p:cNvCxnSpPr>
            <a:endCxn id="6" idx="0"/>
          </p:cNvCxnSpPr>
          <p:nvPr/>
        </p:nvCxnSpPr>
        <p:spPr>
          <a:xfrm>
            <a:off x="1151620" y="2348880"/>
            <a:ext cx="0" cy="715509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2598912" y="3064389"/>
            <a:ext cx="1656184" cy="3108543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26904" y="3360319"/>
            <a:ext cx="18002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Рассмотрение выявленных недостатков на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заседании комиссии </a:t>
            </a:r>
            <a:endParaRPr lang="ru-RU" sz="15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координации работы </a:t>
            </a:r>
            <a:endParaRPr lang="ru-RU" sz="15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противодействию коррупции </a:t>
            </a:r>
            <a:endParaRPr lang="ru-RU" sz="15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в ИО</a:t>
            </a:r>
            <a:endParaRPr lang="ru-RU" sz="15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46020" y="3064389"/>
            <a:ext cx="1656184" cy="3028907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029040" y="3437306"/>
            <a:ext cx="149014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Подготовка обобщенной информации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о типовых ошибках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92280" y="3064389"/>
            <a:ext cx="1656184" cy="3028907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011820" y="3437306"/>
            <a:ext cx="18002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Рассмотрение типовых </a:t>
            </a:r>
          </a:p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ошибок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на практических семинарах</a:t>
            </a:r>
          </a:p>
        </p:txBody>
      </p:sp>
      <p:cxnSp>
        <p:nvCxnSpPr>
          <p:cNvPr id="15" name="Прямая со стрелкой 14"/>
          <p:cNvCxnSpPr>
            <a:endCxn id="9" idx="0"/>
          </p:cNvCxnSpPr>
          <p:nvPr/>
        </p:nvCxnSpPr>
        <p:spPr>
          <a:xfrm>
            <a:off x="3427004" y="2371496"/>
            <a:ext cx="0" cy="692893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774112" y="2371496"/>
            <a:ext cx="0" cy="692893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941993" y="2371495"/>
            <a:ext cx="0" cy="692893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52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534400" cy="75895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Спасибо </a:t>
            </a:r>
            <a:br>
              <a:rPr lang="ru-RU" sz="4800" b="1" dirty="0" smtClean="0"/>
            </a:br>
            <a:r>
              <a:rPr lang="ru-RU" sz="4800" b="1" dirty="0" smtClean="0"/>
              <a:t>за внимание!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58772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solidFill>
                  <a:schemeClr val="accent3">
                    <a:lumMod val="75000"/>
                  </a:schemeClr>
                </a:solidFill>
              </a:rPr>
              <a:t>Управление по профилактике коррупционных и иных правонарушений </a:t>
            </a:r>
          </a:p>
          <a:p>
            <a:pPr algn="ctr"/>
            <a:r>
              <a:rPr lang="ru-RU" sz="1400" i="1" dirty="0" smtClean="0">
                <a:solidFill>
                  <a:schemeClr val="accent3">
                    <a:lumMod val="75000"/>
                  </a:schemeClr>
                </a:solidFill>
              </a:rPr>
              <a:t>2018 год</a:t>
            </a:r>
            <a:endParaRPr lang="ru-RU" sz="14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" name="Picture 2" descr="https://fashion-stickers.ru/47157-thickbox_default/gerb-irkutskoy-oblast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639" y="240312"/>
            <a:ext cx="1640737" cy="164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98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534400" cy="75895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Управление осуществляет прием сведений о доходах лиц, замещающих следующие должности:</a:t>
            </a:r>
            <a:endParaRPr lang="ru-RU" sz="20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572000" y="1556792"/>
            <a:ext cx="0" cy="792088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115619" y="2348880"/>
            <a:ext cx="7045562" cy="0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323528" y="3356992"/>
            <a:ext cx="1656184" cy="237626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51520" y="3531098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Отдельные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государственные должности </a:t>
            </a:r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Иркутской области (далее – ИО)</a:t>
            </a:r>
            <a:endParaRPr lang="ru-RU" sz="15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207329" y="3356992"/>
            <a:ext cx="1757159" cy="237626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441600" y="3337650"/>
            <a:ext cx="1673487" cy="237626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808855" y="3337650"/>
            <a:ext cx="1526290" cy="237626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084519" y="3356992"/>
            <a:ext cx="1656184" cy="2376264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4000"/>
            </a:schemeClr>
          </a:solidFill>
          <a:ln w="25400">
            <a:solidFill>
              <a:schemeClr val="accent3">
                <a:lumMod val="7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1151620" y="2348880"/>
            <a:ext cx="0" cy="936104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843808" y="2348880"/>
            <a:ext cx="0" cy="936104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572000" y="2348880"/>
            <a:ext cx="0" cy="936104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300192" y="2348880"/>
            <a:ext cx="0" cy="936104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8161181" y="2348880"/>
            <a:ext cx="0" cy="935945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087724" y="3481407"/>
            <a:ext cx="172819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Должности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государственной гражданской службы </a:t>
            </a:r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ИО,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назначение на которые осуществляется Губернатором </a:t>
            </a:r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ИО</a:t>
            </a:r>
            <a:endParaRPr lang="ru-RU" sz="15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40703" y="4148004"/>
            <a:ext cx="17008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Муниципальные должности в ИО</a:t>
            </a:r>
            <a:endParaRPr lang="ru-RU" sz="15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49915" y="3455507"/>
            <a:ext cx="17824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Должности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государственной гражданской службы </a:t>
            </a:r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ИО в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аппарате Губернатора </a:t>
            </a:r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ИО и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Правительства </a:t>
            </a:r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ИО</a:t>
            </a:r>
            <a:endParaRPr lang="ru-RU" sz="15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132056" y="3455507"/>
            <a:ext cx="190770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Должности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руководителей учреждений, подведомственных аппарату Губернатора </a:t>
            </a:r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ИО и </a:t>
            </a:r>
            <a:r>
              <a:rPr lang="ru-RU" sz="1500" dirty="0">
                <a:solidFill>
                  <a:schemeClr val="accent3">
                    <a:lumMod val="50000"/>
                  </a:schemeClr>
                </a:solidFill>
              </a:rPr>
              <a:t>Правительства </a:t>
            </a:r>
            <a:r>
              <a:rPr lang="ru-RU" sz="1500" dirty="0" smtClean="0">
                <a:solidFill>
                  <a:schemeClr val="accent3">
                    <a:lumMod val="50000"/>
                  </a:schemeClr>
                </a:solidFill>
              </a:rPr>
              <a:t>ИО</a:t>
            </a:r>
            <a:endParaRPr lang="ru-RU" sz="15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8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Предварительный этап сбора </a:t>
            </a:r>
            <a:br>
              <a:rPr lang="ru-RU" b="1" dirty="0" smtClean="0"/>
            </a:br>
            <a:r>
              <a:rPr lang="ru-RU" b="1" dirty="0" smtClean="0"/>
              <a:t>справок о доходах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273691436"/>
              </p:ext>
            </p:extLst>
          </p:nvPr>
        </p:nvGraphicFramePr>
        <p:xfrm>
          <a:off x="467544" y="908720"/>
          <a:ext cx="820891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36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Организация предоставления сведений о доходах на уровне ОМС 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51309259"/>
              </p:ext>
            </p:extLst>
          </p:nvPr>
        </p:nvGraphicFramePr>
        <p:xfrm>
          <a:off x="2123728" y="184482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27784" y="2491617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1</a:t>
            </a:r>
            <a:endParaRPr lang="ru-RU" sz="5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65903" y="4221088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ru-RU" sz="5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491617"/>
            <a:ext cx="1046440" cy="28083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Комплекс мероприятий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6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4210"/>
            <a:ext cx="8534400" cy="75895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Внедрена </a:t>
            </a:r>
            <a:r>
              <a:rPr lang="ru-RU" sz="2400" b="1" dirty="0"/>
              <a:t>практика ведения табличной формы </a:t>
            </a:r>
            <a:r>
              <a:rPr lang="ru-RU" sz="2400" b="1" dirty="0" smtClean="0"/>
              <a:t>анализа сведений о доходах</a:t>
            </a:r>
            <a:endParaRPr lang="ru-RU" sz="2400" b="1" dirty="0"/>
          </a:p>
        </p:txBody>
      </p:sp>
      <p:pic>
        <p:nvPicPr>
          <p:cNvPr id="1026" name="Picture 2" descr="C:\Users\a.syrovatskaya\AppData\Local\Microsoft\Windows\Temporary Internet Files\Content.Outlook\ZUXK7SK2\FullSizeRender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9145016" cy="594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07504" y="908720"/>
            <a:ext cx="8784976" cy="36004"/>
          </a:xfrm>
          <a:prstGeom prst="line">
            <a:avLst/>
          </a:prstGeom>
          <a:ln w="635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23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.syrovatskaya\AppData\Local\Microsoft\Windows\Temporary Internet Files\Content.Outlook\ZUXK7SK2\FullSizeRender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89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.syrovatskaya\AppData\Local\Microsoft\Windows\Temporary Internet Files\Content.Outlook\ZUXK7SK2\FullSizeRender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35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.syrovatskaya\AppData\Local\Microsoft\Windows\Temporary Internet Files\Content.Outlook\ZUXK7SK2\FullSizeRender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7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.syrovatskaya\AppData\Local\Microsoft\Windows\Temporary Internet Files\Content.Outlook\ZUXK7SK2\FullSizeRender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73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</TotalTime>
  <Words>221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Georgia</vt:lpstr>
      <vt:lpstr>Wingdings</vt:lpstr>
      <vt:lpstr>Wingdings 2</vt:lpstr>
      <vt:lpstr>Официальная</vt:lpstr>
      <vt:lpstr>Сбор и анализ сведений  о доходах, расходах,                      об имуществе и обязательствах имущественного характера </vt:lpstr>
      <vt:lpstr>Управление осуществляет прием сведений о доходах лиц, замещающих следующие должности:</vt:lpstr>
      <vt:lpstr>Предварительный этап сбора  справок о доходах</vt:lpstr>
      <vt:lpstr>Организация предоставления сведений о доходах на уровне ОМС </vt:lpstr>
      <vt:lpstr>Внедрена практика ведения табличной формы анализа сведений о доходах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работы по анализу выносятся на заседания комиссий по соблюдению требований к служебному поведению и урегулированию конфликта интересов</vt:lpstr>
      <vt:lpstr>Антикоррупционный аудит деятельности исполнительных органов государственной власти ИО включает в себя:</vt:lpstr>
      <vt:lpstr>Спасибо 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 и анализ сведений о доходах, расходах, об имуществе и обязательствах имущественного характера </dc:title>
  <dc:creator>Анастасия Алексеевна Сыроватская</dc:creator>
  <cp:lastModifiedBy>Александр Станиславович Ларионов</cp:lastModifiedBy>
  <cp:revision>33</cp:revision>
  <dcterms:created xsi:type="dcterms:W3CDTF">2018-11-14T08:59:56Z</dcterms:created>
  <dcterms:modified xsi:type="dcterms:W3CDTF">2018-11-15T03:28:58Z</dcterms:modified>
</cp:coreProperties>
</file>