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3" d="100"/>
          <a:sy n="123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zenson\Desktop\&#1044;&#1083;&#1103;%20&#1089;&#1083;&#1072;&#1081;&#1076;&#1086;&#1074;%20&#1076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c:spPr>
          <c:invertIfNegative val="0"/>
          <c:cat>
            <c:strRef>
              <c:f>Лист3!$A$1:$A$3</c:f>
              <c:strCache>
                <c:ptCount val="3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Лист3!$B$1:$B$3</c:f>
              <c:numCache>
                <c:formatCode>General</c:formatCode>
                <c:ptCount val="3"/>
                <c:pt idx="0">
                  <c:v>10</c:v>
                </c:pt>
                <c:pt idx="1">
                  <c:v>8</c:v>
                </c:pt>
                <c:pt idx="2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E9-4988-8B4E-60938B6A01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088576"/>
        <c:axId val="132090112"/>
      </c:barChart>
      <c:catAx>
        <c:axId val="132088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2090112"/>
        <c:crosses val="autoZero"/>
        <c:auto val="1"/>
        <c:lblAlgn val="ctr"/>
        <c:lblOffset val="100"/>
        <c:noMultiLvlLbl val="0"/>
      </c:catAx>
      <c:valAx>
        <c:axId val="132090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20885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30" b="1" i="1" baseline="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608692"/>
            <a:ext cx="7766936" cy="5474394"/>
          </a:xfrm>
          <a:gradFill>
            <a:gsLst>
              <a:gs pos="0">
                <a:schemeClr val="accent2"/>
              </a:gs>
              <a:gs pos="75000">
                <a:schemeClr val="accent1">
                  <a:tint val="44500"/>
                  <a:satMod val="160000"/>
                </a:schemeClr>
              </a:gs>
              <a:gs pos="90000">
                <a:schemeClr val="accent1">
                  <a:tint val="23500"/>
                  <a:satMod val="160000"/>
                  <a:lumMod val="65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Осуществление контроля за соблюдением законодательства Российской Федерации о противодействии коррупции в государственных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(муниципальных)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учреждениях и предприятиях Ярославской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области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докладчик Курицын Д.А.                                  27.11.2018    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7" name="Рисунок 1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57" y="293913"/>
            <a:ext cx="489857" cy="88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85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 flipH="1">
            <a:off x="1835809" y="1747148"/>
            <a:ext cx="3461406" cy="593096"/>
          </a:xfrm>
          <a:prstGeom prst="straightConnector1">
            <a:avLst/>
          </a:prstGeom>
          <a:ln w="88900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headEnd w="lg" len="lg"/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5294120" y="1745048"/>
            <a:ext cx="1547" cy="672332"/>
          </a:xfrm>
          <a:prstGeom prst="straightConnector1">
            <a:avLst/>
          </a:prstGeom>
          <a:ln w="889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endCxn id="5" idx="2"/>
          </p:cNvCxnSpPr>
          <p:nvPr/>
        </p:nvCxnSpPr>
        <p:spPr>
          <a:xfrm flipV="1">
            <a:off x="1888985" y="3753694"/>
            <a:ext cx="0" cy="655574"/>
          </a:xfrm>
          <a:prstGeom prst="straightConnector1">
            <a:avLst/>
          </a:prstGeom>
          <a:ln w="889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899696" y="262759"/>
            <a:ext cx="4795037" cy="1484389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Выездные проверки,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проведенные управлением по противодействию коррупции Правительства Ярославской области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051" y="2429991"/>
            <a:ext cx="3193868" cy="1323703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Проверено</a:t>
            </a:r>
          </a:p>
          <a:p>
            <a:pPr algn="ctr"/>
            <a:r>
              <a:rPr lang="ru-RU" sz="2000" dirty="0" err="1">
                <a:ln w="0"/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г</a:t>
            </a:r>
            <a:r>
              <a:rPr lang="ru-RU" sz="2000" dirty="0" err="1" smtClean="0">
                <a:ln w="0"/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ос.учреждений</a:t>
            </a:r>
            <a:r>
              <a:rPr lang="ru-RU" sz="2000" dirty="0" smtClean="0">
                <a:ln w="0"/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в  2016 году - 21</a:t>
            </a:r>
            <a:endParaRPr lang="ru-RU" sz="20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051" y="4478994"/>
            <a:ext cx="10013092" cy="2107786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Цель проводимых проверок – формирование единых подходов к выполнению в государственных (муниципальных) учреждениях Ярославской области требований законодательства о противодействии коррупции, оказание практической помощи учреждениям области при осуществлении полномочий по профилактике коррупции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  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>
            <a:endCxn id="63" idx="2"/>
          </p:cNvCxnSpPr>
          <p:nvPr/>
        </p:nvCxnSpPr>
        <p:spPr>
          <a:xfrm flipH="1" flipV="1">
            <a:off x="5295668" y="3743183"/>
            <a:ext cx="2929" cy="666085"/>
          </a:xfrm>
          <a:prstGeom prst="straightConnector1">
            <a:avLst/>
          </a:prstGeom>
          <a:ln w="889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3728438" y="2419480"/>
            <a:ext cx="3134459" cy="1323703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Проверено</a:t>
            </a:r>
          </a:p>
          <a:p>
            <a:pPr algn="ctr"/>
            <a:r>
              <a:rPr lang="ru-RU" sz="2000" dirty="0" err="1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г</a:t>
            </a:r>
            <a:r>
              <a:rPr lang="ru-RU" sz="2000" dirty="0" err="1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ос.учреждений</a:t>
            </a:r>
            <a:r>
              <a:rPr lang="ru-RU" sz="2000" dirty="0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в  2017 году - 134</a:t>
            </a:r>
            <a:endParaRPr lang="ru-RU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147035" y="2417380"/>
            <a:ext cx="3158108" cy="1303283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Проверено</a:t>
            </a:r>
          </a:p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учреждений </a:t>
            </a:r>
          </a:p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в  2018 году – 129</a:t>
            </a:r>
          </a:p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 (в </a:t>
            </a:r>
            <a:r>
              <a:rPr lang="ru-RU" sz="2000" dirty="0" err="1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т.ч</a:t>
            </a:r>
            <a:r>
              <a:rPr lang="ru-RU" sz="2000" dirty="0" smtClean="0">
                <a:ln w="0"/>
                <a:solidFill>
                  <a:schemeClr val="bg1"/>
                </a:solidFill>
                <a:cs typeface="Arial" panose="020B0604020202020204" pitchFamily="34" charset="0"/>
              </a:rPr>
              <a:t>. 42 МОУ)</a:t>
            </a:r>
            <a:endParaRPr lang="ru-RU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cxnSp>
        <p:nvCxnSpPr>
          <p:cNvPr id="28" name="Прямая со стрелкой 27"/>
          <p:cNvCxnSpPr>
            <a:stCxn id="4" idx="2"/>
          </p:cNvCxnSpPr>
          <p:nvPr/>
        </p:nvCxnSpPr>
        <p:spPr>
          <a:xfrm>
            <a:off x="5297215" y="1747148"/>
            <a:ext cx="3428874" cy="593096"/>
          </a:xfrm>
          <a:prstGeom prst="straightConnector1">
            <a:avLst/>
          </a:prstGeom>
          <a:ln w="889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6" idx="2"/>
          </p:cNvCxnSpPr>
          <p:nvPr/>
        </p:nvCxnSpPr>
        <p:spPr>
          <a:xfrm flipV="1">
            <a:off x="8726089" y="3720663"/>
            <a:ext cx="0" cy="688606"/>
          </a:xfrm>
          <a:prstGeom prst="straightConnector1">
            <a:avLst/>
          </a:prstGeom>
          <a:ln w="889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88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32403" y="255753"/>
            <a:ext cx="6370770" cy="3265713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b="1" u="sng" dirty="0" smtClean="0">
                <a:ln w="0"/>
                <a:solidFill>
                  <a:schemeClr val="bg1"/>
                </a:solidFill>
              </a:rPr>
              <a:t>Охвачено проверкой</a:t>
            </a:r>
            <a:r>
              <a:rPr lang="en-US" u="sng" dirty="0" smtClean="0">
                <a:ln w="0"/>
                <a:solidFill>
                  <a:schemeClr val="bg1"/>
                </a:solidFill>
              </a:rPr>
              <a:t>:</a:t>
            </a:r>
            <a:endParaRPr lang="ru-RU" u="sng" dirty="0">
              <a:ln w="0"/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Здравоохранение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        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			  			  72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Образование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  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	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			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			105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Культура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		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			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			  24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Занятость 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населения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			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			  17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Лесное 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хозяйство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	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						  16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Социальная поддержка населения 	 			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19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Физкультура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, спорт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молодежная </a:t>
            </a:r>
            <a:r>
              <a:rPr lang="ru-RU" dirty="0">
                <a:solidFill>
                  <a:schemeClr val="bg1"/>
                </a:solidFill>
                <a:latin typeface="+mj-lt"/>
              </a:rPr>
              <a:t>политика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 	 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7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Транспорт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			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 						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  4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+mj-lt"/>
              </a:rPr>
              <a:t>Прочее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					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						  20</a:t>
            </a:r>
            <a:endParaRPr lang="ru-RU" dirty="0">
              <a:solidFill>
                <a:schemeClr val="bg1"/>
              </a:solidFill>
              <a:latin typeface="+mj-lt"/>
            </a:endParaRP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2816" y="3751942"/>
            <a:ext cx="5529944" cy="348343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Вопросы подлежащие проверке</a:t>
            </a:r>
            <a:endParaRPr lang="ru-RU" sz="2200" i="1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80062" y="4441370"/>
            <a:ext cx="8158530" cy="2054024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реализация антикоррупционной политики в учреждениях;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 выполнение ежегодного плана по противодействию коррупции;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 меры по предотвращению конфликта интересов;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 организация деятельности комиссии по противодействию коррупции;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chemeClr val="bg1"/>
                </a:solidFill>
              </a:rPr>
              <a:t> иные меры по противодействию коррупции </a:t>
            </a:r>
            <a:r>
              <a:rPr lang="en-US" sz="1600" b="1" dirty="0" smtClean="0">
                <a:solidFill>
                  <a:schemeClr val="bg1"/>
                </a:solidFill>
              </a:rPr>
              <a:t>(</a:t>
            </a:r>
            <a:r>
              <a:rPr lang="ru-RU" sz="1600" b="1" dirty="0" smtClean="0">
                <a:solidFill>
                  <a:schemeClr val="bg1"/>
                </a:solidFill>
              </a:rPr>
              <a:t>антикоррупционное   просвещение, взаимодействие с правоохранительными органами и институтами гражданского общества)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flipH="1">
            <a:off x="2821817" y="4092149"/>
            <a:ext cx="524934" cy="362859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flipH="1">
            <a:off x="6762446" y="4101160"/>
            <a:ext cx="524934" cy="353848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58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51467" y="191910"/>
            <a:ext cx="9110132" cy="860951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Характерные нарушения и недостатки, выявленные при проверках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147517" y="1669143"/>
            <a:ext cx="9114082" cy="4968140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15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</a:rPr>
              <a:t>отсутствие </a:t>
            </a:r>
            <a:r>
              <a:rPr lang="ru-RU" sz="1600" dirty="0">
                <a:solidFill>
                  <a:schemeClr val="bg1"/>
                </a:solidFill>
              </a:rPr>
              <a:t>конкретных сроков выполнения  </a:t>
            </a:r>
            <a:r>
              <a:rPr lang="ru-RU" sz="1600" dirty="0" smtClean="0">
                <a:solidFill>
                  <a:schemeClr val="bg1"/>
                </a:solidFill>
              </a:rPr>
              <a:t>мероприятий, ответственных исполнителей, сроков отчетности в планах </a:t>
            </a:r>
            <a:r>
              <a:rPr lang="ru-RU" sz="1600" dirty="0">
                <a:solidFill>
                  <a:schemeClr val="bg1"/>
                </a:solidFill>
              </a:rPr>
              <a:t>по противодействию </a:t>
            </a:r>
            <a:r>
              <a:rPr lang="ru-RU" sz="1600" dirty="0" smtClean="0">
                <a:solidFill>
                  <a:schemeClr val="bg1"/>
                </a:solidFill>
              </a:rPr>
              <a:t>коррупции;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</a:rPr>
              <a:t>не проведение анализа </a:t>
            </a:r>
            <a:r>
              <a:rPr lang="ru-RU" sz="1600" dirty="0">
                <a:solidFill>
                  <a:schemeClr val="bg1"/>
                </a:solidFill>
              </a:rPr>
              <a:t>эффективности принимаемых мер по противодействию коррупции</a:t>
            </a:r>
            <a:r>
              <a:rPr lang="ru-RU" sz="1600" dirty="0" smtClean="0">
                <a:solidFill>
                  <a:schemeClr val="bg1"/>
                </a:solidFill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</a:rPr>
              <a:t>о</a:t>
            </a:r>
            <a:r>
              <a:rPr lang="ru-RU" sz="1600" dirty="0" smtClean="0">
                <a:solidFill>
                  <a:schemeClr val="bg1"/>
                </a:solidFill>
              </a:rPr>
              <a:t>тсутствие контроля </a:t>
            </a:r>
            <a:r>
              <a:rPr lang="ru-RU" sz="1600" dirty="0">
                <a:solidFill>
                  <a:schemeClr val="bg1"/>
                </a:solidFill>
              </a:rPr>
              <a:t>за ходом исполнения Планов по противодействию </a:t>
            </a:r>
            <a:r>
              <a:rPr lang="ru-RU" sz="1600" dirty="0" smtClean="0">
                <a:solidFill>
                  <a:schemeClr val="bg1"/>
                </a:solidFill>
              </a:rPr>
              <a:t>коррупции;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</a:rPr>
              <a:t>несвоевременная актуализация и размещение антикоррупционных правовых актов на </a:t>
            </a:r>
            <a:r>
              <a:rPr lang="ru-RU" sz="1600" dirty="0" smtClean="0">
                <a:solidFill>
                  <a:schemeClr val="bg1"/>
                </a:solidFill>
              </a:rPr>
              <a:t>сайте учреждения;</a:t>
            </a:r>
            <a:endParaRPr lang="ru-RU" sz="1600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</a:rPr>
              <a:t>недостаточность (отсутствие) мер по организации переподготовки и повышения квалификации</a:t>
            </a:r>
            <a:r>
              <a:rPr lang="ru-RU" sz="1600" dirty="0">
                <a:solidFill>
                  <a:schemeClr val="bg1"/>
                </a:solidFill>
              </a:rPr>
              <a:t>, </a:t>
            </a:r>
            <a:r>
              <a:rPr lang="ru-RU" sz="1600" dirty="0" smtClean="0">
                <a:solidFill>
                  <a:schemeClr val="bg1"/>
                </a:solidFill>
              </a:rPr>
              <a:t>по антикоррупционному </a:t>
            </a:r>
            <a:r>
              <a:rPr lang="ru-RU" sz="1600" dirty="0">
                <a:solidFill>
                  <a:schemeClr val="bg1"/>
                </a:solidFill>
              </a:rPr>
              <a:t>просвещению </a:t>
            </a:r>
            <a:r>
              <a:rPr lang="ru-RU" sz="1600" dirty="0" smtClean="0">
                <a:solidFill>
                  <a:schemeClr val="bg1"/>
                </a:solidFill>
              </a:rPr>
              <a:t>работников;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bg1"/>
                </a:solidFill>
              </a:rPr>
              <a:t>о</a:t>
            </a:r>
            <a:r>
              <a:rPr lang="ru-RU" sz="1600" dirty="0" smtClean="0">
                <a:solidFill>
                  <a:schemeClr val="bg1"/>
                </a:solidFill>
              </a:rPr>
              <a:t>тсутствие взаимодействия с правоохранительными органами, институтами гражданского общества</a:t>
            </a:r>
          </a:p>
          <a:p>
            <a:pPr algn="just"/>
            <a:endParaRPr lang="ru-RU" sz="1600" dirty="0" smtClean="0">
              <a:solidFill>
                <a:schemeClr val="bg1"/>
              </a:solidFill>
            </a:endParaRPr>
          </a:p>
          <a:p>
            <a:pPr algn="just"/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u="sng" dirty="0" smtClean="0">
                <a:solidFill>
                  <a:schemeClr val="bg1"/>
                </a:solidFill>
              </a:rPr>
              <a:t>    </a:t>
            </a:r>
            <a:r>
              <a:rPr lang="ru-RU" sz="1600" b="1" u="sng" dirty="0" smtClean="0">
                <a:solidFill>
                  <a:schemeClr val="bg1"/>
                </a:solidFill>
              </a:rPr>
              <a:t>Не в полной мере соответствует Методическим рекомендациям:</a:t>
            </a:r>
          </a:p>
          <a:p>
            <a:endParaRPr lang="ru-RU" sz="1600" b="1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bg1"/>
                </a:solidFill>
              </a:rPr>
              <a:t>   план по противодействию коррупции;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bg1"/>
                </a:solidFill>
              </a:rPr>
              <a:t>   организация работы комиссий по противодействию коррупции;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bg1"/>
                </a:solidFill>
              </a:rPr>
              <a:t>   карта коррупционных рисков;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bg1"/>
                </a:solidFill>
              </a:rPr>
              <a:t>   заполнение раздела «Противодействие коррупции» на сайте учреждения.</a:t>
            </a: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ru-RU" sz="15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ru-RU" sz="15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ru-RU" sz="15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4" name="Стрелка вниз 33"/>
          <p:cNvSpPr/>
          <p:nvPr/>
        </p:nvSpPr>
        <p:spPr>
          <a:xfrm flipH="1">
            <a:off x="7686117" y="1161143"/>
            <a:ext cx="541867" cy="399717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flipH="1">
            <a:off x="2658532" y="1161143"/>
            <a:ext cx="524934" cy="399717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1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10800000" flipV="1">
            <a:off x="1354664" y="116237"/>
            <a:ext cx="8014060" cy="697424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Динамика количества выявленных нарушений и недостатков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(в среднем на одну проверку)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1531" y="2626963"/>
            <a:ext cx="2124177" cy="3973182"/>
          </a:xfrm>
          <a:prstGeom prst="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0"/>
                <a:solidFill>
                  <a:schemeClr val="bg1"/>
                </a:solidFill>
              </a:rPr>
              <a:t>Выводы и предложения</a:t>
            </a:r>
          </a:p>
          <a:p>
            <a:pPr algn="ctr"/>
            <a:endParaRPr lang="ru-RU" sz="2000" b="1" dirty="0">
              <a:ln w="0"/>
              <a:solidFill>
                <a:schemeClr val="bg1"/>
              </a:solidFill>
            </a:endParaRPr>
          </a:p>
          <a:p>
            <a:pPr algn="ctr"/>
            <a:endParaRPr lang="ru-RU" sz="2000" b="1" dirty="0" smtClean="0">
              <a:ln w="0"/>
              <a:solidFill>
                <a:schemeClr val="bg1"/>
              </a:solidFill>
            </a:endParaRPr>
          </a:p>
          <a:p>
            <a:pPr algn="ctr"/>
            <a:endParaRPr lang="ru-RU" sz="2000" b="1" dirty="0">
              <a:ln w="0"/>
              <a:solidFill>
                <a:schemeClr val="bg1"/>
              </a:solidFill>
            </a:endParaRPr>
          </a:p>
          <a:p>
            <a:pPr algn="ctr"/>
            <a:endParaRPr lang="ru-RU" sz="2000" b="1" dirty="0" smtClean="0">
              <a:ln w="0"/>
              <a:solidFill>
                <a:schemeClr val="bg1"/>
              </a:solidFill>
            </a:endParaRPr>
          </a:p>
          <a:p>
            <a:pPr algn="ctr"/>
            <a:endParaRPr lang="ru-RU" sz="2000" b="1" dirty="0">
              <a:ln w="0"/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ln w="0"/>
                <a:solidFill>
                  <a:schemeClr val="bg1"/>
                </a:solidFill>
              </a:rPr>
              <a:t>Планирование</a:t>
            </a:r>
            <a:endParaRPr lang="ru-RU" sz="2000" b="1" dirty="0">
              <a:ln w="0"/>
              <a:solidFill>
                <a:schemeClr val="bg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6200000" flipH="1">
            <a:off x="3024495" y="3309983"/>
            <a:ext cx="281659" cy="767575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 flipH="1">
            <a:off x="3024495" y="5289301"/>
            <a:ext cx="281659" cy="767575"/>
          </a:xfrm>
          <a:prstGeom prst="down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 rot="10800000" flipV="1">
            <a:off x="3618853" y="2626963"/>
            <a:ext cx="7237710" cy="3973181"/>
          </a:xfrm>
          <a:prstGeom prst="roundRect">
            <a:avLst/>
          </a:prstGeom>
          <a:solidFill>
            <a:schemeClr val="accent2"/>
          </a:solidFill>
          <a:ln w="3175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bg1"/>
                </a:solidFill>
              </a:rPr>
              <a:t>В целом требования законодательства по ПК выполняются.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bg1"/>
                </a:solidFill>
              </a:rPr>
              <a:t>Недостатки носят типовой характер, не влекущий нарушение требований законодательства по ПК.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bg1"/>
                </a:solidFill>
              </a:rPr>
              <a:t>Замечания </a:t>
            </a:r>
            <a:r>
              <a:rPr lang="ru-RU" sz="1600" dirty="0">
                <a:solidFill>
                  <a:schemeClr val="bg1"/>
                </a:solidFill>
              </a:rPr>
              <a:t>по проверкам устранены, рекомендации выполнены.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bg1"/>
                </a:solidFill>
              </a:rPr>
              <a:t>Контроль за соблюдением законодательства о противодействии коррупции способствует формированию единых подходов к выполнению в государственных (муниципальных) учреждениях области требований законодательства о ПК.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</a:rPr>
              <a:t>_____________________________________________________________</a:t>
            </a:r>
          </a:p>
          <a:p>
            <a:pPr algn="just"/>
            <a:endParaRPr lang="ru-RU" sz="1600" dirty="0" smtClean="0">
              <a:solidFill>
                <a:schemeClr val="bg1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bg1"/>
                </a:solidFill>
              </a:rPr>
              <a:t>В течение 2019 – 2020 проведение контроля за соблюдением законодательства о противодействии коррупции в муниципальных учреждениях.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bg1"/>
                </a:solidFill>
              </a:rPr>
              <a:t>В первую очередь охват проверками учреждений образования и жилищно-коммунального сектора.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bg1"/>
                </a:solidFill>
              </a:rPr>
              <a:t>Проверка организаций с </a:t>
            </a:r>
            <a:r>
              <a:rPr lang="ru-RU" sz="1600" smtClean="0">
                <a:solidFill>
                  <a:schemeClr val="bg1"/>
                </a:solidFill>
              </a:rPr>
              <a:t>участием государства.</a:t>
            </a:r>
            <a:endParaRPr lang="ru-RU" sz="1600" dirty="0" smtClean="0">
              <a:solidFill>
                <a:schemeClr val="bg1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76040" y="43934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775221553"/>
              </p:ext>
            </p:extLst>
          </p:nvPr>
        </p:nvGraphicFramePr>
        <p:xfrm>
          <a:off x="1490418" y="916091"/>
          <a:ext cx="6847670" cy="1517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62373"/>
            <a:ext cx="8596668" cy="27122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solidFill>
                <a:schemeClr val="bg1"/>
              </a:solidFill>
              <a:effectLst>
                <a:outerShdw blurRad="50800" dist="50800" dir="5400000" algn="ctr" rotWithShape="0">
                  <a:srgbClr val="000000">
                    <a:alpha val="67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67000"/>
                    </a:srgbClr>
                  </a:outerShdw>
                </a:effectLst>
              </a:rPr>
              <a:t>Б</a:t>
            </a:r>
            <a:r>
              <a:rPr lang="ru-RU" sz="4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67000"/>
                    </a:srgbClr>
                  </a:outerShdw>
                </a:effectLst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лагодарю за внимание!</a:t>
            </a:r>
            <a:endParaRPr lang="id-ID" sz="4800" dirty="0">
              <a:solidFill>
                <a:schemeClr val="bg1"/>
              </a:solidFill>
              <a:effectLst>
                <a:outerShdw blurRad="50800" dist="50800" dir="5400000" algn="ctr" rotWithShape="0">
                  <a:srgbClr val="000000">
                    <a:alpha val="67000"/>
                  </a:srgbClr>
                </a:outerShdw>
              </a:effectLst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48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1207</TotalTime>
  <Words>365</Words>
  <Application>Microsoft Office PowerPoint</Application>
  <PresentationFormat>Произвольный</PresentationFormat>
  <Paragraphs>80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                                          Осуществление контроля за соблюдением законодательства Российской Федерации о противодействии коррупции в государственных (муниципальных) учреждениях и предприятиях Ярославской области    докладчик Курицын Д.А.                                  27.11.2018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о результатах антикоррупционного аудита ОИВ и ОМСУ, выездных проверок гос.учреждений за 2017 год</dc:title>
  <dc:creator>Пользователь Windows</dc:creator>
  <cp:lastModifiedBy>Курицын Денис Александрович</cp:lastModifiedBy>
  <cp:revision>94</cp:revision>
  <dcterms:created xsi:type="dcterms:W3CDTF">2018-03-04T15:33:05Z</dcterms:created>
  <dcterms:modified xsi:type="dcterms:W3CDTF">2018-11-14T14:34:46Z</dcterms:modified>
</cp:coreProperties>
</file>