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75" r:id="rId3"/>
    <p:sldId id="274" r:id="rId4"/>
    <p:sldId id="278" r:id="rId5"/>
    <p:sldId id="261" r:id="rId6"/>
    <p:sldId id="263" r:id="rId7"/>
    <p:sldId id="267" r:id="rId8"/>
    <p:sldId id="262" r:id="rId9"/>
    <p:sldId id="257" r:id="rId10"/>
    <p:sldId id="259" r:id="rId11"/>
    <p:sldId id="270" r:id="rId12"/>
    <p:sldId id="271" r:id="rId13"/>
    <p:sldId id="272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210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C1B09-EA35-4B9F-904C-5CE8E63C3132}" type="datetimeFigureOut">
              <a:rPr lang="ru-RU"/>
              <a:pPr>
                <a:defRPr/>
              </a:pPr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7F9E4-F1AF-4F99-B395-DC1FBB6537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691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6C52D-6877-4E3B-A59D-3943C1963972}" type="datetimeFigureOut">
              <a:rPr lang="ru-RU"/>
              <a:pPr>
                <a:defRPr/>
              </a:pPr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2C094-592C-404B-8E00-EC5EA2EE96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125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EA93A-FDCA-4940-93D6-127AAD9E2F46}" type="datetimeFigureOut">
              <a:rPr lang="ru-RU"/>
              <a:pPr>
                <a:defRPr/>
              </a:pPr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73D80-E398-4733-9768-3A0910F4D2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654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D046C-E147-4FD4-8C9C-78A9C49E35B7}" type="datetimeFigureOut">
              <a:rPr lang="ru-RU"/>
              <a:pPr>
                <a:defRPr/>
              </a:pPr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B036C-6795-42B5-8F23-D573EE4D10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2309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A7C18-C7D1-40ED-96C7-17E29DBF636E}" type="datetimeFigureOut">
              <a:rPr lang="ru-RU"/>
              <a:pPr>
                <a:defRPr/>
              </a:pPr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54FFE-5F84-4C91-9B58-25E0C69D8A5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6234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0AF0A-0F66-4FC7-8875-7771B7FB451F}" type="datetimeFigureOut">
              <a:rPr lang="ru-RU"/>
              <a:pPr>
                <a:defRPr/>
              </a:pPr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81E97-EADF-487B-A866-1A1911A15EB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218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C0700-3CE8-48DC-8E66-B765444C0B52}" type="datetimeFigureOut">
              <a:rPr lang="ru-RU"/>
              <a:pPr>
                <a:defRPr/>
              </a:pPr>
              <a:t>19.11.2018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7D290-145C-44B3-89A1-7419CCBBB9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963633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5DC40-B67B-40C3-AC22-238877B69ACB}" type="datetimeFigureOut">
              <a:rPr lang="ru-RU"/>
              <a:pPr>
                <a:defRPr/>
              </a:pPr>
              <a:t>19.11.2018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BCB88-389A-4F74-996E-15BB1BF92F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729514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C6120-74E6-482A-A857-C1B59242409E}" type="datetimeFigureOut">
              <a:rPr lang="ru-RU"/>
              <a:pPr>
                <a:defRPr/>
              </a:pPr>
              <a:t>19.11.2018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B7D49-6F69-49B5-9D9E-628E3B6BF1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9171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FE364-BBA2-4CC4-AF75-60C5AD8D07BA}" type="datetimeFigureOut">
              <a:rPr lang="ru-RU"/>
              <a:pPr>
                <a:defRPr/>
              </a:pPr>
              <a:t>19.11.2018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48B6D-2484-4D9A-845D-E875581D86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36978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481BA-4F0C-4851-AFCA-57EC13B47D61}" type="datetimeFigureOut">
              <a:rPr lang="ru-RU"/>
              <a:pPr>
                <a:defRPr/>
              </a:pPr>
              <a:t>19.11.2018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CA7D2-45E3-4B80-9447-A23490E3C91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8507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54D8B-4CD3-44AA-ACA1-1BEC488C1ACD}" type="datetimeFigureOut">
              <a:rPr lang="ru-RU"/>
              <a:pPr>
                <a:defRPr/>
              </a:pPr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B947D-BDAB-45A6-B284-7BD27D2EF3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9209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79A18-6059-461D-B377-EFF3AAFBE296}" type="datetimeFigureOut">
              <a:rPr lang="ru-RU"/>
              <a:pPr>
                <a:defRPr/>
              </a:pPr>
              <a:t>19.11.2018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C77C5-8A37-4A65-8140-1367784DB0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785718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A7E6B-B72F-4635-BDBE-197B0DBFD09B}" type="datetimeFigureOut">
              <a:rPr lang="ru-RU"/>
              <a:pPr>
                <a:defRPr/>
              </a:pPr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8EECC-3C6D-41F6-B43C-2B5BD3E3DE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12214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94A0B-1B53-4B0F-971E-BCA23ACF29E6}" type="datetimeFigureOut">
              <a:rPr lang="ru-RU"/>
              <a:pPr>
                <a:defRPr/>
              </a:pPr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DCA0C-52C6-4114-89D5-3AD20DB2DE8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5846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ECDBC-080E-4082-9A7E-CB88909243F2}" type="datetimeFigureOut">
              <a:rPr lang="ru-RU"/>
              <a:pPr>
                <a:defRPr/>
              </a:pPr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97C5D-2960-4F90-8FC8-F183BEC148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45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63A55-00C5-43DB-9BBB-E4B8550A1387}" type="datetimeFigureOut">
              <a:rPr lang="ru-RU"/>
              <a:pPr>
                <a:defRPr/>
              </a:pPr>
              <a:t>19.11.2018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8D619-3FB5-4A5D-8B7B-9FF17BE81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140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ED34F-B226-4FF1-A7E0-6C45AE473422}" type="datetimeFigureOut">
              <a:rPr lang="ru-RU"/>
              <a:pPr>
                <a:defRPr/>
              </a:pPr>
              <a:t>19.11.2018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C3286-79FB-4C67-BA19-ED6A840FBA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664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BA840-C6D7-4F16-9574-AD3BD59F5330}" type="datetimeFigureOut">
              <a:rPr lang="ru-RU"/>
              <a:pPr>
                <a:defRPr/>
              </a:pPr>
              <a:t>19.11.2018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BDCF7-0E15-417D-87EA-6470F3DC25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087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12597-0A4A-417F-AA2A-270AFBCC2861}" type="datetimeFigureOut">
              <a:rPr lang="ru-RU"/>
              <a:pPr>
                <a:defRPr/>
              </a:pPr>
              <a:t>19.11.2018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AE8A6-AC3C-4F4C-A522-87D7E5CDB5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362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2C6E4-BAF1-4FB1-BEA2-F25A13BF39BC}" type="datetimeFigureOut">
              <a:rPr lang="ru-RU"/>
              <a:pPr>
                <a:defRPr/>
              </a:pPr>
              <a:t>19.11.2018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EDD62-CA56-4BBA-8FB6-02780CA536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664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09FB8-DD6E-40C7-BA01-B85479EBF1DC}" type="datetimeFigureOut">
              <a:rPr lang="ru-RU"/>
              <a:pPr>
                <a:defRPr/>
              </a:pPr>
              <a:t>19.11.2018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3F23B-4A7D-4B3E-A358-C04F43F7C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882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2E3549-5EDE-427C-B9D5-3FE07D56AAD3}" type="datetimeFigureOut">
              <a:rPr lang="ru-RU"/>
              <a:pPr>
                <a:defRPr/>
              </a:pPr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6943C6-021D-4AAE-A185-C083DD5DC7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082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D0686E-A980-4ADB-80F6-3358BD69D9F5}" type="datetimeFigureOut">
              <a:rPr lang="ru-RU"/>
              <a:pPr>
                <a:defRPr/>
              </a:pPr>
              <a:t>19.11.2018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4CBD2F-A12F-4831-9302-3AB35B0EA7B1}" type="slidenum">
              <a:rPr lang="ru-RU" alt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29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microsoft.com/office/2007/relationships/hdphoto" Target="../media/hdphoto1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microsoft.com/office/2007/relationships/hdphoto" Target="../media/hdphoto1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microsoft.com/office/2007/relationships/hdphoto" Target="../media/hdphoto13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glavkadry@tularegion.ru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microsoft.com/office/2007/relationships/hdphoto" Target="../media/hdphoto5.wdp"/><Relationship Id="rId5" Type="http://schemas.openxmlformats.org/officeDocument/2006/relationships/image" Target="../media/image7.png"/><Relationship Id="rId4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microsoft.com/office/2007/relationships/hdphoto" Target="../media/hdphoto8.wdp"/><Relationship Id="rId5" Type="http://schemas.openxmlformats.org/officeDocument/2006/relationships/image" Target="../media/image10.png"/><Relationship Id="rId4" Type="http://schemas.microsoft.com/office/2007/relationships/hdphoto" Target="../media/hdphoto7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hdphoto" Target="../media/hdphoto9.wdp"/><Relationship Id="rId7" Type="http://schemas.openxmlformats.org/officeDocument/2006/relationships/image" Target="../media/image1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microsoft.com/office/2007/relationships/hdphoto" Target="../media/hdphoto10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/>
          </p:cNvSpPr>
          <p:nvPr/>
        </p:nvSpPr>
        <p:spPr bwMode="auto">
          <a:xfrm>
            <a:off x="0" y="1700808"/>
            <a:ext cx="914400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itchFamily="18" charset="2"/>
              <a:buNone/>
              <a:defRPr/>
            </a:pPr>
            <a:r>
              <a:rPr lang="ru-RU" sz="4000" b="1" dirty="0" smtClean="0">
                <a:solidFill>
                  <a:srgbClr val="0000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Практика Тульской области по организации процесса сбора </a:t>
            </a:r>
            <a:r>
              <a:rPr lang="ru-RU" sz="4000" b="1" dirty="0">
                <a:solidFill>
                  <a:srgbClr val="0000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000" b="1" dirty="0" smtClean="0">
                <a:solidFill>
                  <a:srgbClr val="0000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анализа </a:t>
            </a:r>
            <a:r>
              <a:rPr lang="ru-RU" sz="4000" b="1" dirty="0">
                <a:solidFill>
                  <a:srgbClr val="0000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сведений о доходах, расходах, об имуществе и обязательствах имущественного </a:t>
            </a:r>
            <a:r>
              <a:rPr lang="ru-RU" sz="4000" b="1" dirty="0" smtClean="0">
                <a:solidFill>
                  <a:srgbClr val="0000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характера </a:t>
            </a:r>
          </a:p>
          <a:p>
            <a:pPr algn="ctr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itchFamily="18" charset="2"/>
              <a:buNone/>
              <a:defRPr/>
            </a:pPr>
            <a:r>
              <a:rPr lang="ru-RU" sz="4000" b="1" dirty="0" smtClean="0">
                <a:solidFill>
                  <a:srgbClr val="0000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(с использованием средств автоматизации)</a:t>
            </a:r>
            <a:endParaRPr lang="ru-RU" sz="4000" b="1" dirty="0">
              <a:solidFill>
                <a:srgbClr val="0000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5" name="Rectangl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37288"/>
            <a:ext cx="91567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057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/>
          </p:cNvSpPr>
          <p:nvPr/>
        </p:nvSpPr>
        <p:spPr bwMode="auto">
          <a:xfrm>
            <a:off x="0" y="1844826"/>
            <a:ext cx="9144000" cy="33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ts val="5200"/>
              </a:lnSpc>
              <a:buClr>
                <a:srgbClr val="F9F9F9"/>
              </a:buClr>
              <a:buSzPct val="65000"/>
              <a:buFont typeface="Wingdings 2" pitchFamily="18" charset="2"/>
              <a:buNone/>
              <a:defRPr/>
            </a:pPr>
            <a:endParaRPr lang="ru-RU" sz="4800" b="1" dirty="0">
              <a:solidFill>
                <a:srgbClr val="0000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5" name="Rectangl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9156700" cy="14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63938" y="225425"/>
            <a:ext cx="5580062" cy="6826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ts val="2800"/>
              </a:lnSpc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Визуализация ответов</a:t>
            </a:r>
            <a:endParaRPr lang="ru-RU" altLang="ru-RU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Sergey.Nikolsky\Desktop\Для 1С\Конкурс Минтруда\Снимок24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8436956" cy="439248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73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/>
          </p:cNvSpPr>
          <p:nvPr/>
        </p:nvSpPr>
        <p:spPr bwMode="auto">
          <a:xfrm>
            <a:off x="0" y="1844826"/>
            <a:ext cx="9144000" cy="33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ts val="5200"/>
              </a:lnSpc>
              <a:buClr>
                <a:srgbClr val="F9F9F9"/>
              </a:buClr>
              <a:buSzPct val="65000"/>
              <a:buFont typeface="Wingdings 2" pitchFamily="18" charset="2"/>
              <a:buNone/>
              <a:defRPr/>
            </a:pPr>
            <a:endParaRPr lang="ru-RU" sz="4800" b="1" dirty="0">
              <a:solidFill>
                <a:srgbClr val="0000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5" name="Rectangl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9156700" cy="14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63938" y="225425"/>
            <a:ext cx="5580062" cy="6826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ts val="2800"/>
              </a:lnSpc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Учет запросов/ответов</a:t>
            </a:r>
            <a:endParaRPr lang="ru-RU" altLang="ru-RU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62145"/>
            <a:ext cx="8735557" cy="53911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73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/>
          </p:cNvSpPr>
          <p:nvPr/>
        </p:nvSpPr>
        <p:spPr bwMode="auto">
          <a:xfrm>
            <a:off x="0" y="1844826"/>
            <a:ext cx="9144000" cy="33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ts val="5200"/>
              </a:lnSpc>
              <a:buClr>
                <a:srgbClr val="F9F9F9"/>
              </a:buClr>
              <a:buSzPct val="65000"/>
              <a:buFont typeface="Wingdings 2" pitchFamily="18" charset="2"/>
              <a:buNone/>
              <a:defRPr/>
            </a:pPr>
            <a:endParaRPr lang="ru-RU" sz="4800" b="1" dirty="0">
              <a:solidFill>
                <a:srgbClr val="0000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5" name="Rectangl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9156700" cy="14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63938" y="225425"/>
            <a:ext cx="5580062" cy="6826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ts val="2800"/>
              </a:lnSpc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Учет запросов/ответов</a:t>
            </a:r>
            <a:endParaRPr lang="ru-RU" altLang="ru-RU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Sergey.Nikolsky\Desktop\Для 1С\Конкурс Минтруда\Снимок23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647" y="1268760"/>
            <a:ext cx="6600713" cy="48965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73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395288" y="2349500"/>
            <a:ext cx="8280400" cy="1352550"/>
          </a:xfrm>
        </p:spPr>
        <p:txBody>
          <a:bodyPr rtlCol="0">
            <a:normAutofit fontScale="92500" lnSpcReduction="20000"/>
          </a:bodyPr>
          <a:lstStyle/>
          <a:p>
            <a:pPr algn="ctr">
              <a:spcBef>
                <a:spcPct val="0"/>
              </a:spcBef>
              <a:buClr>
                <a:srgbClr val="F9F9F9"/>
              </a:buClr>
              <a:buSzPct val="65000"/>
              <a:buFont typeface="Wingdings 2" pitchFamily="18" charset="2"/>
              <a:buNone/>
              <a:defRPr/>
            </a:pPr>
            <a:r>
              <a:rPr lang="ru-RU" sz="5200" b="1" dirty="0">
                <a:solidFill>
                  <a:srgbClr val="0000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>
              <a:spcBef>
                <a:spcPct val="0"/>
              </a:spcBef>
              <a:buClr>
                <a:srgbClr val="F9F9F9"/>
              </a:buClr>
              <a:buSzPct val="65000"/>
              <a:buFont typeface="Wingdings 2" pitchFamily="18" charset="2"/>
              <a:buNone/>
              <a:defRPr/>
            </a:pPr>
            <a:r>
              <a:rPr lang="ru-RU" sz="5200" b="1" dirty="0">
                <a:solidFill>
                  <a:srgbClr val="0000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ВНИМАНИЕ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sp>
        <p:nvSpPr>
          <p:cNvPr id="62467" name="Прямоугольник 8"/>
          <p:cNvSpPr>
            <a:spLocks noChangeArrowheads="1"/>
          </p:cNvSpPr>
          <p:nvPr/>
        </p:nvSpPr>
        <p:spPr bwMode="auto">
          <a:xfrm>
            <a:off x="142875" y="4365625"/>
            <a:ext cx="878522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Aft>
                <a:spcPct val="0"/>
              </a:spcAft>
              <a:buFontTx/>
              <a:buNone/>
            </a:pPr>
            <a:r>
              <a:rPr lang="ru-RU" altLang="ru-RU" sz="2000" i="1">
                <a:solidFill>
                  <a:srgbClr val="00008F"/>
                </a:solidFill>
                <a:latin typeface="Times New Roman" pitchFamily="18" charset="0"/>
                <a:cs typeface="Times New Roman" pitchFamily="18" charset="0"/>
              </a:rPr>
              <a:t>Главное управление государственной службы</a:t>
            </a:r>
            <a:br>
              <a:rPr lang="ru-RU" altLang="ru-RU" sz="2000" i="1">
                <a:solidFill>
                  <a:srgbClr val="00008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i="1">
                <a:solidFill>
                  <a:srgbClr val="00008F"/>
                </a:solidFill>
                <a:latin typeface="Times New Roman" pitchFamily="18" charset="0"/>
                <a:cs typeface="Times New Roman" pitchFamily="18" charset="0"/>
              </a:rPr>
              <a:t>и кадров аппарата правительства Тульской области,</a:t>
            </a:r>
          </a:p>
          <a:p>
            <a:pPr algn="ctr" fontAlgn="base">
              <a:spcAft>
                <a:spcPct val="0"/>
              </a:spcAft>
              <a:buFontTx/>
              <a:buNone/>
            </a:pPr>
            <a:r>
              <a:rPr lang="ru-RU" altLang="ru-RU" sz="2000" i="1">
                <a:solidFill>
                  <a:srgbClr val="00008F"/>
                </a:solidFill>
                <a:latin typeface="Times New Roman" pitchFamily="18" charset="0"/>
                <a:cs typeface="Times New Roman" pitchFamily="18" charset="0"/>
              </a:rPr>
              <a:t>300041, г. Тула, пр. Ленина, д. 2</a:t>
            </a:r>
          </a:p>
          <a:p>
            <a:pPr algn="ctr" fontAlgn="base">
              <a:spcAft>
                <a:spcPct val="0"/>
              </a:spcAft>
              <a:buFontTx/>
              <a:buNone/>
            </a:pPr>
            <a:r>
              <a:rPr lang="ru-RU" altLang="ru-RU" sz="2000" i="1">
                <a:solidFill>
                  <a:srgbClr val="00008F"/>
                </a:solidFill>
                <a:latin typeface="Times New Roman" pitchFamily="18" charset="0"/>
                <a:cs typeface="Times New Roman" pitchFamily="18" charset="0"/>
              </a:rPr>
              <a:t>(4872) 24-52-73, </a:t>
            </a:r>
            <a:r>
              <a:rPr lang="en-US" altLang="ru-RU" sz="2000" i="1">
                <a:solidFill>
                  <a:srgbClr val="00008F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glavkadry@tularegion.ru</a:t>
            </a:r>
            <a:endParaRPr lang="ru-RU" altLang="ru-RU" sz="2000" i="1">
              <a:solidFill>
                <a:srgbClr val="00008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58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/>
          </p:cNvSpPr>
          <p:nvPr/>
        </p:nvSpPr>
        <p:spPr bwMode="auto">
          <a:xfrm>
            <a:off x="0" y="1844826"/>
            <a:ext cx="9144000" cy="33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ts val="5200"/>
              </a:lnSpc>
              <a:buClr>
                <a:srgbClr val="F9F9F9"/>
              </a:buClr>
              <a:buSzPct val="65000"/>
              <a:buFont typeface="Wingdings 2" pitchFamily="18" charset="2"/>
              <a:buNone/>
              <a:defRPr/>
            </a:pPr>
            <a:endParaRPr lang="ru-RU" sz="4800" b="1" dirty="0">
              <a:solidFill>
                <a:srgbClr val="0000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5" name="Rectangl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9156700" cy="14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63938" y="225425"/>
            <a:ext cx="5580062" cy="6826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ts val="2800"/>
              </a:lnSpc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Пилотный проект</a:t>
            </a:r>
            <a:endParaRPr lang="ru-RU" altLang="ru-RU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470" y="1556792"/>
            <a:ext cx="8712968" cy="4151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Clr>
                <a:srgbClr val="F9F9F9"/>
              </a:buClr>
              <a:buSzPct val="65000"/>
              <a:defRPr/>
            </a:pPr>
            <a:r>
              <a:rPr lang="ru-RU" sz="2800" b="1" dirty="0" smtClean="0">
                <a:solidFill>
                  <a:srgbClr val="0000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января 2018 </a:t>
            </a:r>
            <a:r>
              <a:rPr lang="ru-RU" sz="2800" b="1" dirty="0">
                <a:solidFill>
                  <a:srgbClr val="0000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Тульская область является </a:t>
            </a:r>
            <a:r>
              <a:rPr lang="ru-RU" sz="2800" b="1" dirty="0" smtClean="0">
                <a:solidFill>
                  <a:srgbClr val="0000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пилотной площадкой для отработки эффективной модели взаимодействия органа </a:t>
            </a:r>
            <a:r>
              <a:rPr lang="ru-RU" sz="2800" b="1" dirty="0">
                <a:solidFill>
                  <a:srgbClr val="0000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субъекта Российской Федерации по профилактике коррупционных и иных правонарушений с информационной системой в области противодействия коррупции, эксплуатируемой в Администрации Президента Российской </a:t>
            </a:r>
            <a:r>
              <a:rPr lang="ru-RU" sz="2800" b="1" dirty="0" smtClean="0">
                <a:solidFill>
                  <a:srgbClr val="0000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Федерации</a:t>
            </a:r>
            <a:endParaRPr lang="ru-RU" sz="2800" b="1" dirty="0">
              <a:solidFill>
                <a:srgbClr val="0000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12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Rectangl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97368"/>
            <a:ext cx="9156700" cy="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/>
          <p:cNvSpPr>
            <a:spLocks/>
          </p:cNvSpPr>
          <p:nvPr/>
        </p:nvSpPr>
        <p:spPr bwMode="auto">
          <a:xfrm>
            <a:off x="0" y="1142431"/>
            <a:ext cx="9144000" cy="1638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itchFamily="18" charset="2"/>
              <a:buNone/>
              <a:defRPr/>
            </a:pPr>
            <a:r>
              <a:rPr lang="ru-RU" sz="2300" b="1" kern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1. Организован </a:t>
            </a:r>
            <a:r>
              <a:rPr lang="ru-RU" sz="2300" b="1" kern="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защищенный канал обмена информацией в рамках пилотного проекта между главным управлением государственной службы и кадров аппарата правительства Тульской области и Управлением Президента Российской Федерации по вопросам противодействия коррупции</a:t>
            </a:r>
            <a:r>
              <a:rPr lang="ru-RU" altLang="ru-RU" sz="23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3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3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>
            <a:spLocks/>
          </p:cNvSpPr>
          <p:nvPr/>
        </p:nvSpPr>
        <p:spPr bwMode="auto">
          <a:xfrm>
            <a:off x="0" y="3140968"/>
            <a:ext cx="914400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itchFamily="18" charset="2"/>
              <a:buNone/>
              <a:defRPr/>
            </a:pPr>
            <a:r>
              <a:rPr lang="ru-RU" altLang="ru-RU" sz="2300" b="1" kern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altLang="ru-RU" sz="2300" b="1" kern="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300" b="1" kern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роизведены </a:t>
            </a:r>
            <a:r>
              <a:rPr lang="ru-RU" sz="2300" b="1" kern="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необходимые доработки АИС «1С: Справка о доходах и расходах» (</a:t>
            </a:r>
            <a:r>
              <a:rPr lang="ru-RU" sz="2300" b="1" kern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программного комплекса, используемого </a:t>
            </a:r>
            <a:r>
              <a:rPr lang="ru-RU" sz="2300" b="1" kern="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300" b="1" kern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правительстве Тульской области для </a:t>
            </a:r>
            <a:r>
              <a:rPr lang="ru-RU" sz="2300" b="1" kern="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приема, учета и анализа </a:t>
            </a:r>
            <a:r>
              <a:rPr lang="ru-RU" sz="2300" b="1" kern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сведений о доходах, расходах и имуществе)</a:t>
            </a:r>
            <a:endParaRPr lang="ru-RU" altLang="ru-RU" sz="2300" b="1" kern="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3"/>
          <p:cNvSpPr>
            <a:spLocks/>
          </p:cNvSpPr>
          <p:nvPr/>
        </p:nvSpPr>
        <p:spPr bwMode="auto">
          <a:xfrm>
            <a:off x="0" y="4797152"/>
            <a:ext cx="9144000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>
                <a:srgbClr val="F9F9F9"/>
              </a:buClr>
              <a:buSzPct val="65000"/>
            </a:pPr>
            <a:r>
              <a:rPr lang="ru-RU" altLang="ru-RU" sz="2300" b="1" kern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3. С</a:t>
            </a:r>
            <a:r>
              <a:rPr lang="ru-RU" sz="2300" b="1" kern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b="1" kern="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учетом полученных в результате пилотного проекта возможностей скорректирована организация процесса подготовки и проведения декларационной кампании, анализа и проверки представляемых </a:t>
            </a:r>
            <a:r>
              <a:rPr lang="ru-RU" sz="2300" b="1" kern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сведений о доходах, расходах и имуществе</a:t>
            </a:r>
            <a:endParaRPr lang="ru-RU" altLang="ru-RU" sz="2300" b="1" kern="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563938" y="225425"/>
            <a:ext cx="5580062" cy="6826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ts val="2800"/>
              </a:lnSpc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Решенные задачи</a:t>
            </a:r>
            <a:endParaRPr lang="ru-RU" altLang="ru-RU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33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/>
          </p:cNvSpPr>
          <p:nvPr/>
        </p:nvSpPr>
        <p:spPr bwMode="auto">
          <a:xfrm>
            <a:off x="0" y="1844826"/>
            <a:ext cx="9144000" cy="33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ts val="5200"/>
              </a:lnSpc>
              <a:buClr>
                <a:srgbClr val="F9F9F9"/>
              </a:buClr>
              <a:buSzPct val="65000"/>
              <a:buFont typeface="Wingdings 2" pitchFamily="18" charset="2"/>
              <a:buNone/>
              <a:defRPr/>
            </a:pPr>
            <a:endParaRPr lang="ru-RU" sz="4800" b="1" dirty="0">
              <a:solidFill>
                <a:srgbClr val="0000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5" name="Rectangl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9156700" cy="14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63938" y="225425"/>
            <a:ext cx="5580062" cy="6826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ts val="2800"/>
              </a:lnSpc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Проверка УД</a:t>
            </a:r>
          </a:p>
          <a:p>
            <a:pPr algn="ctr">
              <a:lnSpc>
                <a:spcPts val="2800"/>
              </a:lnSpc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(формирование запросов)</a:t>
            </a:r>
            <a:endParaRPr lang="ru-RU" altLang="ru-RU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268760"/>
            <a:ext cx="8542493" cy="37444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202" y="2708920"/>
            <a:ext cx="6762750" cy="3390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8" name="Прямая со стрелкой 7"/>
          <p:cNvCxnSpPr/>
          <p:nvPr/>
        </p:nvCxnSpPr>
        <p:spPr>
          <a:xfrm>
            <a:off x="2051720" y="2204864"/>
            <a:ext cx="576064" cy="720080"/>
          </a:xfrm>
          <a:prstGeom prst="straightConnector1">
            <a:avLst/>
          </a:prstGeom>
          <a:ln w="254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083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/>
          </p:cNvSpPr>
          <p:nvPr/>
        </p:nvSpPr>
        <p:spPr bwMode="auto">
          <a:xfrm>
            <a:off x="0" y="1844826"/>
            <a:ext cx="9144000" cy="33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ts val="5200"/>
              </a:lnSpc>
              <a:buClr>
                <a:srgbClr val="F9F9F9"/>
              </a:buClr>
              <a:buSzPct val="65000"/>
              <a:buFont typeface="Wingdings 2" pitchFamily="18" charset="2"/>
              <a:buNone/>
              <a:defRPr/>
            </a:pPr>
            <a:endParaRPr lang="ru-RU" sz="4800" b="1" dirty="0">
              <a:solidFill>
                <a:srgbClr val="0000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5" name="Rectangl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9156700" cy="14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63938" y="225425"/>
            <a:ext cx="5580062" cy="6826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ts val="2800"/>
              </a:lnSpc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Проверка УД</a:t>
            </a:r>
          </a:p>
          <a:p>
            <a:pPr algn="ctr">
              <a:lnSpc>
                <a:spcPts val="2800"/>
              </a:lnSpc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(формирование запросов)</a:t>
            </a:r>
            <a:endParaRPr lang="ru-RU" altLang="ru-RU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37692"/>
            <a:ext cx="8648451" cy="54156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 flipV="1">
            <a:off x="5353715" y="2996952"/>
            <a:ext cx="1522541" cy="1314987"/>
          </a:xfrm>
          <a:prstGeom prst="straightConnector1">
            <a:avLst/>
          </a:prstGeom>
          <a:ln w="254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2087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/>
          </p:cNvSpPr>
          <p:nvPr/>
        </p:nvSpPr>
        <p:spPr bwMode="auto">
          <a:xfrm>
            <a:off x="0" y="1844826"/>
            <a:ext cx="9144000" cy="33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ts val="5200"/>
              </a:lnSpc>
              <a:buClr>
                <a:srgbClr val="F9F9F9"/>
              </a:buClr>
              <a:buSzPct val="65000"/>
              <a:buFont typeface="Wingdings 2" pitchFamily="18" charset="2"/>
              <a:buNone/>
              <a:defRPr/>
            </a:pPr>
            <a:endParaRPr lang="ru-RU" sz="4800" b="1" dirty="0">
              <a:solidFill>
                <a:srgbClr val="0000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5" name="Rectangl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9156700" cy="14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63938" y="225425"/>
            <a:ext cx="5580062" cy="6826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ts val="2800"/>
              </a:lnSpc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Проставление статусов документов</a:t>
            </a:r>
            <a:endParaRPr lang="ru-RU" altLang="ru-RU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Sergey.Nikolsky\Desktop\Для 1С\Конкурс Минтруда\Снимок18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33136"/>
            <a:ext cx="5616624" cy="545951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ergey.Nikolsky\Desktop\Для 1С\Конкурс Минтруда\Снимок19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052736"/>
            <a:ext cx="4752529" cy="251475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ergey.Nikolsky\Desktop\Для 1С\Конкурс Минтруда\Снимок20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771417"/>
            <a:ext cx="4752528" cy="268191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638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/>
          </p:cNvSpPr>
          <p:nvPr/>
        </p:nvSpPr>
        <p:spPr bwMode="auto">
          <a:xfrm>
            <a:off x="0" y="1844826"/>
            <a:ext cx="9144000" cy="33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ts val="5200"/>
              </a:lnSpc>
              <a:buClr>
                <a:srgbClr val="F9F9F9"/>
              </a:buClr>
              <a:buSzPct val="65000"/>
              <a:buFont typeface="Wingdings 2" pitchFamily="18" charset="2"/>
              <a:buNone/>
              <a:defRPr/>
            </a:pPr>
            <a:endParaRPr lang="ru-RU" sz="4800" b="1" dirty="0">
              <a:solidFill>
                <a:srgbClr val="0000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5" name="Rectangl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9156700" cy="14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63938" y="225425"/>
            <a:ext cx="5580062" cy="6826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ts val="2800"/>
              </a:lnSpc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Отчет по срокам действия ДУЛ</a:t>
            </a:r>
            <a:endParaRPr lang="ru-RU" altLang="ru-RU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Sergey.Nikolsky\Desktop\Для 1С\Конкурс Минтруда\Снимок5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10121"/>
            <a:ext cx="6699472" cy="544321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Sergey.Nikolsky\Desktop\Для 1С\Конкурс Минтруда\Снимок6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052736"/>
            <a:ext cx="4876800" cy="500697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 7"/>
          <p:cNvSpPr/>
          <p:nvPr/>
        </p:nvSpPr>
        <p:spPr>
          <a:xfrm>
            <a:off x="5762907" y="6087632"/>
            <a:ext cx="1182124" cy="3096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660232" y="5135559"/>
            <a:ext cx="1182124" cy="3096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71800" y="5088086"/>
            <a:ext cx="2592288" cy="1077218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prstClr val="black"/>
                </a:solidFill>
              </a:rPr>
              <a:t>Истек срок действия свидетельства о рождении (в 14 лет должен быть получен паспорт)</a:t>
            </a:r>
            <a:endParaRPr lang="ru-RU" sz="1600" dirty="0">
              <a:solidFill>
                <a:prstClr val="black"/>
              </a:solidFill>
            </a:endParaRPr>
          </a:p>
        </p:txBody>
      </p:sp>
      <p:cxnSp>
        <p:nvCxnSpPr>
          <p:cNvPr id="12" name="Прямая со стрелкой 11"/>
          <p:cNvCxnSpPr>
            <a:stCxn id="10" idx="3"/>
            <a:endCxn id="9" idx="2"/>
          </p:cNvCxnSpPr>
          <p:nvPr/>
        </p:nvCxnSpPr>
        <p:spPr>
          <a:xfrm flipV="1">
            <a:off x="5364088" y="5290392"/>
            <a:ext cx="1296144" cy="336303"/>
          </a:xfrm>
          <a:prstGeom prst="straightConnector1">
            <a:avLst/>
          </a:prstGeom>
          <a:ln w="254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383274" y="5620627"/>
            <a:ext cx="379633" cy="621837"/>
          </a:xfrm>
          <a:prstGeom prst="straightConnector1">
            <a:avLst/>
          </a:prstGeom>
          <a:ln w="254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741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ergey.Nikolsky\Desktop\Для 1С\Конкурс Минтруда\Снимок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28" y="2204864"/>
            <a:ext cx="3882611" cy="208823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167" y="3464956"/>
            <a:ext cx="2134849" cy="30177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581400" y="260351"/>
            <a:ext cx="5562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anchor="ctr"/>
          <a:lstStyle>
            <a:defPPr>
              <a:defRPr lang="ru-RU"/>
            </a:defPPr>
            <a:lvl1pPr algn="ctr" fontAlgn="base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ru-RU" dirty="0" smtClean="0"/>
              <a:t>Прием сведений</a:t>
            </a:r>
            <a:endParaRPr lang="ru-RU" dirty="0"/>
          </a:p>
        </p:txBody>
      </p:sp>
      <p:pic>
        <p:nvPicPr>
          <p:cNvPr id="6" name="Рисунок 5" descr="ms5145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04955">
            <a:off x="3100021" y="4652027"/>
            <a:ext cx="2298050" cy="2128063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7" name="Picture 12" descr="C:\Users\User\AppData\Local\Microsoft\Windows\Temporary Internet Files\Content.IE5\LAEULTP3\MC900441535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66250"/>
            <a:ext cx="2032416" cy="2058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C:\Users\Sergey.Nikolsky\Desktop\Для слайдов\64-ФЗ\Принтер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08" y="5144682"/>
            <a:ext cx="1626443" cy="114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 flipH="1">
            <a:off x="827583" y="4348727"/>
            <a:ext cx="1" cy="880473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1763690" y="4969081"/>
            <a:ext cx="792086" cy="501798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5508104" y="4725144"/>
            <a:ext cx="0" cy="792088"/>
          </a:xfrm>
          <a:prstGeom prst="straightConnector1">
            <a:avLst/>
          </a:prstGeom>
          <a:ln w="317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1"/>
          <p:cNvGrpSpPr/>
          <p:nvPr/>
        </p:nvGrpSpPr>
        <p:grpSpPr>
          <a:xfrm>
            <a:off x="3779912" y="1052736"/>
            <a:ext cx="3168496" cy="3672408"/>
            <a:chOff x="3779912" y="1052736"/>
            <a:chExt cx="3168496" cy="3672408"/>
          </a:xfrm>
        </p:grpSpPr>
        <p:sp>
          <p:nvSpPr>
            <p:cNvPr id="10" name="AutoShape 84"/>
            <p:cNvSpPr>
              <a:spLocks noChangeArrowheads="1"/>
            </p:cNvSpPr>
            <p:nvPr/>
          </p:nvSpPr>
          <p:spPr bwMode="auto">
            <a:xfrm>
              <a:off x="4788024" y="1052736"/>
              <a:ext cx="1217970" cy="3672408"/>
            </a:xfrm>
            <a:prstGeom prst="can">
              <a:avLst>
                <a:gd name="adj" fmla="val 38904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endParaRPr lang="ru-RU" sz="1000" b="1" dirty="0">
                <a:solidFill>
                  <a:prstClr val="black"/>
                </a:solidFill>
                <a:latin typeface="Times New Roman"/>
                <a:ea typeface="Times New Roman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79912" y="2740278"/>
              <a:ext cx="3168496" cy="646331"/>
            </a:xfrm>
            <a:prstGeom prst="rect">
              <a:avLst/>
            </a:prstGeom>
            <a:noFill/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algn="ctr"/>
              <a:r>
                <a:rPr lang="ru-RU" dirty="0">
                  <a:solidFill>
                    <a:prstClr val="black"/>
                  </a:solidFill>
                </a:rPr>
                <a:t>Программный комплекс - АИС</a:t>
              </a:r>
            </a:p>
            <a:p>
              <a:pPr algn="ctr"/>
              <a:r>
                <a:rPr lang="ru-RU" dirty="0">
                  <a:solidFill>
                    <a:prstClr val="black"/>
                  </a:solidFill>
                </a:rPr>
                <a:t>«1С: Сведения о доходах»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796136" y="908720"/>
            <a:ext cx="331236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ru-RU" dirty="0">
                <a:solidFill>
                  <a:prstClr val="black"/>
                </a:solidFill>
              </a:rPr>
              <a:t>   </a:t>
            </a:r>
            <a:r>
              <a:rPr lang="ru-RU" b="1" dirty="0">
                <a:solidFill>
                  <a:prstClr val="black"/>
                </a:solidFill>
              </a:rPr>
              <a:t>Автоматизация процессов:</a:t>
            </a:r>
          </a:p>
          <a:p>
            <a:pPr marL="342900" indent="-1800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prstClr val="black"/>
                </a:solidFill>
              </a:rPr>
              <a:t>сбора </a:t>
            </a:r>
            <a:r>
              <a:rPr lang="ru-RU" dirty="0">
                <a:solidFill>
                  <a:prstClr val="black"/>
                </a:solidFill>
              </a:rPr>
              <a:t>сведений </a:t>
            </a:r>
          </a:p>
          <a:p>
            <a:pPr marL="342900" indent="-1800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</a:rPr>
              <a:t>контроля своевременности представления</a:t>
            </a:r>
          </a:p>
          <a:p>
            <a:pPr marL="342900" indent="-1800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</a:rPr>
              <a:t>ведения базы данных</a:t>
            </a:r>
          </a:p>
          <a:p>
            <a:pPr marL="342900" indent="-1800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</a:rPr>
              <a:t>подготовки к публикации</a:t>
            </a:r>
          </a:p>
          <a:p>
            <a:pPr marL="342900" indent="-1800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</a:rPr>
              <a:t>анализа и </a:t>
            </a:r>
            <a:r>
              <a:rPr lang="ru-RU" dirty="0" smtClean="0">
                <a:solidFill>
                  <a:prstClr val="black"/>
                </a:solidFill>
              </a:rPr>
              <a:t>сравнения представленных сведений</a:t>
            </a:r>
          </a:p>
          <a:p>
            <a:pPr marL="342900" indent="-1800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prstClr val="black"/>
                </a:solidFill>
              </a:rPr>
              <a:t>формирования </a:t>
            </a:r>
            <a:r>
              <a:rPr lang="en-US" dirty="0" smtClean="0">
                <a:solidFill>
                  <a:prstClr val="black"/>
                </a:solidFill>
              </a:rPr>
              <a:t>xml </a:t>
            </a:r>
            <a:r>
              <a:rPr lang="ru-RU" dirty="0" smtClean="0">
                <a:solidFill>
                  <a:prstClr val="black"/>
                </a:solidFill>
              </a:rPr>
              <a:t>файлов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для взаимодействия с АИС «Противодействие коррупции»</a:t>
            </a:r>
          </a:p>
          <a:p>
            <a:pPr marL="342900" indent="-1800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prstClr val="black"/>
                </a:solidFill>
              </a:rPr>
              <a:t>ведения журналов учета запросов/ответов</a:t>
            </a:r>
          </a:p>
          <a:p>
            <a:pPr marL="342900" indent="-1800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prstClr val="black"/>
                </a:solidFill>
              </a:rPr>
              <a:t>анализа поступившей информации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6" name="Rectangle 2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97352"/>
            <a:ext cx="9156700" cy="14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669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/>
          </p:cNvSpPr>
          <p:nvPr/>
        </p:nvSpPr>
        <p:spPr bwMode="auto">
          <a:xfrm>
            <a:off x="0" y="1844826"/>
            <a:ext cx="9144000" cy="33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ts val="5200"/>
              </a:lnSpc>
              <a:buClr>
                <a:srgbClr val="F9F9F9"/>
              </a:buClr>
              <a:buSzPct val="65000"/>
              <a:buFont typeface="Wingdings 2" pitchFamily="18" charset="2"/>
              <a:buNone/>
              <a:defRPr/>
            </a:pPr>
            <a:endParaRPr lang="ru-RU" sz="4800" b="1" dirty="0">
              <a:solidFill>
                <a:srgbClr val="00008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5" name="Rectangl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9156700" cy="14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63938" y="225425"/>
            <a:ext cx="5580062" cy="6826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ts val="2800"/>
              </a:lnSpc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Проверка </a:t>
            </a:r>
            <a:r>
              <a:rPr lang="ru-RU" altLang="ru-RU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данных при приеме декларации</a:t>
            </a:r>
            <a:endParaRPr lang="ru-RU" altLang="ru-RU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Sergey.Nikolsky\Desktop\Для 1С\Конкурс Минтруда\Снимок3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8208912" cy="535927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820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1191</TotalTime>
  <Words>271</Words>
  <Application>Microsoft Office PowerPoint</Application>
  <PresentationFormat>Экран (4:3)</PresentationFormat>
  <Paragraphs>36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4_Тема Office</vt:lpstr>
      <vt:lpstr>5_Тема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Никольский С.В.</dc:creator>
  <cp:lastModifiedBy>Никольский С.В.</cp:lastModifiedBy>
  <cp:revision>37</cp:revision>
  <dcterms:created xsi:type="dcterms:W3CDTF">2018-10-18T07:36:04Z</dcterms:created>
  <dcterms:modified xsi:type="dcterms:W3CDTF">2018-11-19T07:42:30Z</dcterms:modified>
</cp:coreProperties>
</file>