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5" r:id="rId7"/>
    <p:sldId id="269" r:id="rId8"/>
    <p:sldId id="268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888" y="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7"/>
    </mc:Choice>
    <mc:Fallback>
      <c:style val="27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Посевная </a:t>
            </a:r>
            <a:r>
              <a:rPr lang="ru-RU" dirty="0" smtClean="0"/>
              <a:t>площадь, га</a:t>
            </a:r>
            <a:endParaRPr lang="ru-RU" dirty="0"/>
          </a:p>
        </c:rich>
      </c:tx>
      <c:layout>
        <c:manualLayout>
          <c:xMode val="edge"/>
          <c:yMode val="edge"/>
          <c:x val="0.33406422255523899"/>
          <c:y val="4.0235890033728447E-3"/>
        </c:manualLayout>
      </c:layout>
      <c:overlay val="0"/>
    </c:title>
    <c:autoTitleDeleted val="0"/>
    <c:view3D>
      <c:rotX val="20"/>
      <c:rotY val="20"/>
      <c:depthPercent val="9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169595648370042E-2"/>
          <c:y val="0.16515717906358218"/>
          <c:w val="0.95812992125984253"/>
          <c:h val="0.627920657693218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16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5051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484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</a:t>
                    </a:r>
                    <a:r>
                      <a:rPr lang="ru-RU" smtClean="0"/>
                      <a:t>53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Многолетние травы</c:v>
                </c:pt>
                <c:pt idx="1">
                  <c:v>пшеница</c:v>
                </c:pt>
                <c:pt idx="2">
                  <c:v>Овес</c:v>
                </c:pt>
                <c:pt idx="3">
                  <c:v>Ячмень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4833</c:v>
                </c:pt>
                <c:pt idx="1">
                  <c:v>25</c:v>
                </c:pt>
                <c:pt idx="2">
                  <c:v>525</c:v>
                </c:pt>
                <c:pt idx="3">
                  <c:v>228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3AF-4DC6-923C-3CE6901610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Многолетние травы</c:v>
                </c:pt>
                <c:pt idx="1">
                  <c:v>пшеница</c:v>
                </c:pt>
                <c:pt idx="2">
                  <c:v>Овес</c:v>
                </c:pt>
                <c:pt idx="3">
                  <c:v>Ячмень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3AF-4DC6-923C-3CE69016109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Многолетние травы</c:v>
                </c:pt>
                <c:pt idx="1">
                  <c:v>пшеница</c:v>
                </c:pt>
                <c:pt idx="2">
                  <c:v>Овес</c:v>
                </c:pt>
                <c:pt idx="3">
                  <c:v>Ячмень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3AF-4DC6-923C-3CE6901610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ru-RU" dirty="0"/>
              <a:t>Производство </a:t>
            </a:r>
            <a:r>
              <a:rPr lang="ru-RU" dirty="0" smtClean="0"/>
              <a:t>продукции, тонн</a:t>
            </a:r>
            <a:endParaRPr lang="ru-RU" dirty="0"/>
          </a:p>
        </c:rich>
      </c:tx>
      <c:layout/>
      <c:overlay val="0"/>
    </c:title>
    <c:autoTitleDeleted val="0"/>
    <c:view3D>
      <c:rotX val="30"/>
      <c:rotY val="0"/>
      <c:depthPercent val="10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409100928665471E-2"/>
          <c:y val="0.17320441796408931"/>
          <c:w val="0.95812992125984253"/>
          <c:h val="0.6279206576932187"/>
        </c:manualLayout>
      </c:layout>
      <c:pie3DChart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1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3431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Сено</c:v>
                </c:pt>
                <c:pt idx="1">
                  <c:v>Силос</c:v>
                </c:pt>
                <c:pt idx="2">
                  <c:v>Сенаж</c:v>
                </c:pt>
                <c:pt idx="3">
                  <c:v>Зерно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985</c:v>
                </c:pt>
                <c:pt idx="1">
                  <c:v>3431</c:v>
                </c:pt>
                <c:pt idx="2">
                  <c:v>1955</c:v>
                </c:pt>
                <c:pt idx="3">
                  <c:v>792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3AF-4DC6-923C-3CE6901610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Сено</c:v>
                </c:pt>
                <c:pt idx="1">
                  <c:v>Силос</c:v>
                </c:pt>
                <c:pt idx="2">
                  <c:v>Сенаж</c:v>
                </c:pt>
                <c:pt idx="3">
                  <c:v>Зерно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3AF-4DC6-923C-3CE69016109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Сено</c:v>
                </c:pt>
                <c:pt idx="1">
                  <c:v>Силос</c:v>
                </c:pt>
                <c:pt idx="2">
                  <c:v>Сенаж</c:v>
                </c:pt>
                <c:pt idx="3">
                  <c:v>Зерно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3AF-4DC6-923C-3CE6901610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/>
      <c:overlay val="0"/>
      <c:txPr>
        <a:bodyPr rot="0" vert="horz"/>
        <a:lstStyle/>
        <a:p>
          <a:pPr>
            <a:defRPr/>
          </a:pPr>
          <a:endParaRPr lang="ru-RU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ln>
      <a:noFil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CC7F7DF-842C-4321-9819-00E8D70321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6636" y="150596"/>
            <a:ext cx="7211728" cy="1745581"/>
          </a:xfrm>
          <a:effectLst>
            <a:outerShdw blurRad="50800" dist="38100" dir="8100000" algn="tr" rotWithShape="0">
              <a:schemeClr val="accent2">
                <a:lumMod val="75000"/>
                <a:alpha val="40000"/>
              </a:schemeClr>
            </a:outerShdw>
          </a:effectLst>
        </p:spPr>
        <p:txBody>
          <a:bodyPr anchor="b"/>
          <a:lstStyle>
            <a:lvl1pPr algn="ctr">
              <a:defRPr sz="6000"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57980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70E7FF2-5E44-4782-8248-42E249C3E4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217D6A68-7CBF-49D9-8219-579DF5F03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CEA29749-1D99-41EE-86CC-E6AE9E7F9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5DFF5341-695D-4980-98C3-6AC861AD3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69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AE34E92-F024-4BAB-BD86-EB5ECFDEBE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5AFA07D-CC83-4BEE-8CA9-801CABAAD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569EA21B-F57C-494B-80D5-D168140B2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98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D64FF6-4746-4E54-BDD9-3CA3FEFD0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0B4DBA9-A0B2-428F-AA45-0C51D1EFE1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D86B119A-4B7C-4A16-BE75-AD636A554E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CB55F385-32AD-48D8-99B8-2A07D13D7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61B685FF-7A00-4C1A-9529-9AD4CAFFA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F75F75F-3491-4414-9695-E68087614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03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B2D033-2D2A-418D-B721-72A9CCD2E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A8FE4687-9686-4787-A3CA-7358441DFD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59D0CF5-87BA-45EA-AB1E-68630430EF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27DEE9B3-12E0-4A44-BF05-B70E57531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B1D789F-6ADF-4422-87F5-619FD1988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44198794-9CB4-43A2-BB4E-16D6285AA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57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721FE8-7BB2-49DE-A4B7-0CE9EF2DC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51D5FA07-7388-46C8-83B5-0936324991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C0037E7-C2B4-4E3F-BC4B-61A136163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C8311EA-0299-4CF7-954B-33ACEC93B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617C931-0314-41BA-8C73-A7E7878C1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673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1423F87-0370-4613-92DC-3D24A53090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56D39F1-2F27-4554-A750-1CCCC75D3F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DC7677E-7915-46A8-B6CA-D9ED02720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DB7D289-4C84-4D73-89B2-7935CBD7C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FE17227-9E03-48D4-8DFE-1F9F81AA4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49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92B351-1160-4CCE-82C8-C3B3E92A7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="" xmlns:a16="http://schemas.microsoft.com/office/drawing/2014/main" id="{EE5C7C8B-C9FE-4F5E-AF36-E22D42034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1728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92B351-1160-4CCE-82C8-C3B3E92A7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616700" cy="1325563"/>
          </a:xfr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="" xmlns:a16="http://schemas.microsoft.com/office/drawing/2014/main" id="{EE5C7C8B-C9FE-4F5E-AF36-E22D42034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16700" cy="435133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4" name="Рисунок 3" descr="Изображение выглядит как растение, трава, пятно&#10;&#10;Автоматически созданное описание">
            <a:extLst>
              <a:ext uri="{FF2B5EF4-FFF2-40B4-BE49-F238E27FC236}">
                <a16:creationId xmlns="" xmlns:a16="http://schemas.microsoft.com/office/drawing/2014/main" id="{7FB52325-4949-45B5-90B6-284C5D1E25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1063" y="0"/>
            <a:ext cx="46009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92B351-1160-4CCE-82C8-C3B3E92A7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2">
            <a:extLst>
              <a:ext uri="{FF2B5EF4-FFF2-40B4-BE49-F238E27FC236}">
                <a16:creationId xmlns="" xmlns:a16="http://schemas.microsoft.com/office/drawing/2014/main" id="{EE5C7C8B-C9FE-4F5E-AF36-E22D420349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38645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 descr="Изображение выглядит как текст, трава, внешний, дерево&#10;&#10;Автоматически созданное описание">
            <a:extLst>
              <a:ext uri="{FF2B5EF4-FFF2-40B4-BE49-F238E27FC236}">
                <a16:creationId xmlns="" xmlns:a16="http://schemas.microsoft.com/office/drawing/2014/main" id="{A2B38166-0542-4C9F-A3D8-C495E9A075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12080"/>
            <a:ext cx="12192000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505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CCEE16-EE27-4790-B474-C91203C63E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898" y="365125"/>
            <a:ext cx="6439302" cy="1325563"/>
          </a:xfr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ADA5191-D355-468C-BD2A-7A447F1BD4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7898" y="1825625"/>
            <a:ext cx="6439302" cy="435133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8" name="Рисунок 7" descr="Изображение выглядит как небо, внешний, человек, чай&#10;&#10;Автоматически созданное описание">
            <a:extLst>
              <a:ext uri="{FF2B5EF4-FFF2-40B4-BE49-F238E27FC236}">
                <a16:creationId xmlns="" xmlns:a16="http://schemas.microsoft.com/office/drawing/2014/main" id="{6C858074-E0ED-4705-96A5-212B532E722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53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64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A92B351-1160-4CCE-82C8-C3B3E92A7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19B2007C-5A8A-4723-A276-5BFFEED47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5A23288-96E6-49A3-A666-0B38AD9EA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BAE4A899-1A20-4E14-A676-4EDE7B8F6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006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3801064-EDC4-44AE-BA62-F5746598A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90E6426-778C-421A-8B7F-1F7D1229B2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6D93944-7120-4189-95D7-F04AA885A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2A34385-214E-4475-8273-02DB9EFD5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C3101DC-CD2C-4233-8130-C44DD9CF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86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D131650-BFD6-40CA-8B74-032C2E266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2747AFA-C3A1-41E1-BE31-8AC051C08C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05BD9D6-9396-42DB-B566-21F0020303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913E415-DDCD-43F7-8DFA-14054F6CF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4886AED-7E35-40C6-A456-666627FA5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E6008A4-8AFD-4A6F-BA1E-80EE9585B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62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FB3A437-784C-4684-89C6-08ECD09D6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1B6050AD-91F2-4F76-AAF8-257877B24D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79372B2-41E0-47C3-ABA0-D536374BC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70959CAD-069C-42B1-9BC7-8B396FB693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5E4ED07C-A04C-4B8D-AC0E-695860DD15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95BCF5D1-2F37-4FF2-B3B8-AF2DA6AC2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D2DA352-7AFB-4384-AEA9-D230ABD92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D9E5D61D-0D92-46F3-A16E-2B3020497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453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0B793B0-5FFB-4A15-B950-A0BC073E01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357F507-4B51-4751-B393-39489CF45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7A25173-D369-4413-8B99-3A8ECC4993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91D0E-DF25-442A-9363-C259F8E056D9}" type="datetimeFigureOut">
              <a:rPr lang="ru-RU" smtClean="0"/>
              <a:t>18.06.2024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0F2996B-B47E-484D-950D-D25B5E9D5F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C25F2AF-E04B-43D3-BD4F-9DC1F9694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5214F-0C71-4DD9-B9A0-89842C866553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7"/>
            <a:extLst>
              <a:ext uri="{FF2B5EF4-FFF2-40B4-BE49-F238E27FC236}">
                <a16:creationId xmlns="" xmlns:a16="http://schemas.microsoft.com/office/drawing/2014/main" id="{CF6B222B-0190-4374-A3A4-4C2B6D34789E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06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3" r:id="rId3"/>
    <p:sldLayoutId id="2147483662" r:id="rId4"/>
    <p:sldLayoutId id="2147483650" r:id="rId5"/>
    <p:sldLayoutId id="214748366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6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D245B1-BDCF-44AE-83AA-0CE18BD57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12307" y="838419"/>
            <a:ext cx="8191500" cy="1745581"/>
          </a:xfrm>
        </p:spPr>
        <p:txBody>
          <a:bodyPr>
            <a:noAutofit/>
          </a:bodyPr>
          <a:lstStyle/>
          <a:p>
            <a:pPr indent="342900"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О состоянии </a:t>
            </a:r>
            <a:r>
              <a:rPr lang="ru-RU" sz="3200" dirty="0">
                <a:latin typeface="Times New Roman"/>
                <a:ea typeface="Times New Roman"/>
                <a:cs typeface="Times New Roman"/>
              </a:rPr>
              <a:t>отрасли сельского хозяйства в Бабаевском муниципальном        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округе за в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2023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год </a:t>
            </a:r>
            <a:endParaRPr lang="ru-RU" sz="32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9977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F12164DB-BD0E-485E-96B5-16CC3C36E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7898" y="142875"/>
            <a:ext cx="6439302" cy="1323975"/>
          </a:xfrm>
        </p:spPr>
        <p:txBody>
          <a:bodyPr>
            <a:noAutofit/>
          </a:bodyPr>
          <a:lstStyle/>
          <a:p>
            <a:pPr marL="21590" indent="435610" algn="ctr">
              <a:spcAft>
                <a:spcPts val="0"/>
              </a:spcAft>
            </a:pPr>
            <a:r>
              <a:rPr lang="ru-RU" sz="2400" dirty="0">
                <a:latin typeface="Times New Roman"/>
                <a:ea typeface="Times New Roman"/>
              </a:rPr>
              <a:t>В систему агропромышленного комплекса </a:t>
            </a:r>
            <a:r>
              <a:rPr lang="ru-RU" sz="2400" dirty="0" smtClean="0">
                <a:latin typeface="Times New Roman"/>
                <a:ea typeface="Times New Roman"/>
              </a:rPr>
              <a:t>Бабаевского округа </a:t>
            </a:r>
            <a:r>
              <a:rPr lang="ru-RU" sz="2400" dirty="0">
                <a:latin typeface="Times New Roman"/>
                <a:ea typeface="Times New Roman"/>
              </a:rPr>
              <a:t>входят               </a:t>
            </a:r>
            <a:r>
              <a:rPr lang="ru-RU" sz="2400" dirty="0" smtClean="0">
                <a:latin typeface="Times New Roman"/>
                <a:ea typeface="Times New Roman"/>
              </a:rPr>
              <a:t>11 сельхозпроизводителей и одно предприятие по переработке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="" xmlns:a16="http://schemas.microsoft.com/office/drawing/2014/main" id="{0C5D4A90-A537-42A7-8BE5-F7452A8C4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5019" y="1533525"/>
            <a:ext cx="6522181" cy="464343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Колхоз «Колос»</a:t>
            </a:r>
          </a:p>
          <a:p>
            <a:r>
              <a:rPr lang="ru-RU" sz="1800" dirty="0" smtClean="0"/>
              <a:t>ООО «Агровектор»</a:t>
            </a:r>
          </a:p>
          <a:p>
            <a:r>
              <a:rPr lang="ru-RU" sz="1800" dirty="0" smtClean="0"/>
              <a:t>ООО «Земледелец»</a:t>
            </a:r>
            <a:endParaRPr lang="ru-RU" sz="1800" dirty="0" smtClean="0"/>
          </a:p>
          <a:p>
            <a:r>
              <a:rPr lang="ru-RU" sz="1800" dirty="0" smtClean="0"/>
              <a:t>ИП Глава КФХ Юшкевич Е.С.</a:t>
            </a:r>
            <a:endParaRPr lang="en-US" sz="1800" dirty="0" smtClean="0"/>
          </a:p>
          <a:p>
            <a:r>
              <a:rPr lang="ru-RU" sz="1800" dirty="0" smtClean="0"/>
              <a:t>ИП </a:t>
            </a:r>
            <a:r>
              <a:rPr lang="ru-RU" sz="1800" dirty="0" err="1" smtClean="0"/>
              <a:t>Петровец</a:t>
            </a:r>
            <a:r>
              <a:rPr lang="ru-RU" sz="1800" dirty="0" smtClean="0"/>
              <a:t> М.А.</a:t>
            </a:r>
            <a:endParaRPr lang="en-US" sz="1800" dirty="0" smtClean="0"/>
          </a:p>
          <a:p>
            <a:r>
              <a:rPr lang="ru-RU" sz="1800" dirty="0" smtClean="0"/>
              <a:t>ИП </a:t>
            </a:r>
            <a:r>
              <a:rPr lang="ru-RU" sz="1800" dirty="0" smtClean="0"/>
              <a:t>Глава КФХ Иванов А. В. </a:t>
            </a:r>
            <a:endParaRPr lang="en-US" sz="1800" dirty="0"/>
          </a:p>
          <a:p>
            <a:r>
              <a:rPr lang="ru-RU" sz="1800" dirty="0" smtClean="0"/>
              <a:t>ИП Глава КФХ Довлатбекян С.А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ИП Карев В.А.</a:t>
            </a:r>
            <a:endParaRPr lang="en-US" sz="1800" dirty="0"/>
          </a:p>
          <a:p>
            <a:r>
              <a:rPr lang="ru-RU" sz="1800" dirty="0" smtClean="0"/>
              <a:t>ИП </a:t>
            </a:r>
            <a:r>
              <a:rPr lang="ru-RU" sz="1800" dirty="0" smtClean="0"/>
              <a:t>Лукьянов Ю.Н.</a:t>
            </a:r>
          </a:p>
          <a:p>
            <a:r>
              <a:rPr lang="ru-RU" sz="1800" dirty="0" smtClean="0"/>
              <a:t>ИП Куличенко К.Е.</a:t>
            </a:r>
          </a:p>
          <a:p>
            <a:r>
              <a:rPr lang="ru-RU" sz="1800" dirty="0" smtClean="0"/>
              <a:t>ИП Кузин А.Ф.</a:t>
            </a:r>
          </a:p>
          <a:p>
            <a:r>
              <a:rPr lang="ru-RU" sz="1800" dirty="0" smtClean="0"/>
              <a:t>ПО «Борисовский хлебозавод»</a:t>
            </a:r>
            <a:endParaRPr lang="ru-RU" sz="18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4288" y="4682099"/>
            <a:ext cx="2017712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E2F09E9C-37CC-45E2-B55E-BB09FE41310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1" r="39221"/>
          <a:stretch/>
        </p:blipFill>
        <p:spPr>
          <a:xfrm>
            <a:off x="0" y="0"/>
            <a:ext cx="53201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62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FD47F43D-D3C4-4C91-B1EF-586550A1BA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45" y="429283"/>
            <a:ext cx="10787358" cy="13255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Отрасль растениеводство</a:t>
            </a:r>
            <a:br>
              <a:rPr lang="ru-RU" dirty="0" smtClean="0"/>
            </a:br>
            <a:r>
              <a:rPr lang="ru-RU" sz="2800" dirty="0" smtClean="0"/>
              <a:t>направлена на обеспечение кормовой базы животноводства и реализацию</a:t>
            </a:r>
            <a:endParaRPr lang="ru-RU" dirty="0"/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="" xmlns:a16="http://schemas.microsoft.com/office/drawing/2014/main" id="{552831E9-851C-44F6-B031-FA9735D2D3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9754284"/>
              </p:ext>
            </p:extLst>
          </p:nvPr>
        </p:nvGraphicFramePr>
        <p:xfrm>
          <a:off x="287942" y="2031101"/>
          <a:ext cx="5670718" cy="3156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608A04B-2B83-4B9C-9FBA-A3815391CE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05" y="63365"/>
            <a:ext cx="1511124" cy="1496013"/>
          </a:xfrm>
          <a:prstGeom prst="rect">
            <a:avLst/>
          </a:prstGeom>
          <a:effectLst>
            <a:outerShdw blurRad="63500" sx="102000" sy="102000" algn="ctr" rotWithShape="0">
              <a:schemeClr val="accent3">
                <a:alpha val="40000"/>
              </a:schemeClr>
            </a:outerShdw>
          </a:effectLst>
        </p:spPr>
      </p:pic>
      <p:graphicFrame>
        <p:nvGraphicFramePr>
          <p:cNvPr id="5" name="Объект 7">
            <a:extLst>
              <a:ext uri="{FF2B5EF4-FFF2-40B4-BE49-F238E27FC236}">
                <a16:creationId xmlns="" xmlns:a16="http://schemas.microsoft.com/office/drawing/2014/main" id="{552831E9-851C-44F6-B031-FA9735D2D3D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012804"/>
              </p:ext>
            </p:extLst>
          </p:nvPr>
        </p:nvGraphicFramePr>
        <p:xfrm>
          <a:off x="6266606" y="1989292"/>
          <a:ext cx="5670718" cy="3156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700740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4A50536E-475C-4FEB-9AAB-7A91B7CF9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377" y="211376"/>
            <a:ext cx="10515600" cy="132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Производство льнотресты и льносемян</a:t>
            </a:r>
            <a:br>
              <a:rPr lang="ru-RU" dirty="0" smtClean="0"/>
            </a:br>
            <a:r>
              <a:rPr lang="ru-RU" sz="3200" dirty="0" smtClean="0"/>
              <a:t>Посевная площадь -200 га, льнотреста – </a:t>
            </a:r>
            <a:r>
              <a:rPr lang="ru-RU" sz="3200" dirty="0" smtClean="0"/>
              <a:t>306</a:t>
            </a:r>
            <a:r>
              <a:rPr lang="ru-RU" sz="3200" dirty="0" smtClean="0"/>
              <a:t> </a:t>
            </a:r>
            <a:r>
              <a:rPr lang="ru-RU" sz="3200" dirty="0" smtClean="0"/>
              <a:t>тонн, семян </a:t>
            </a:r>
            <a:r>
              <a:rPr lang="ru-RU" sz="3200" dirty="0" smtClean="0"/>
              <a:t>-10</a:t>
            </a:r>
            <a:r>
              <a:rPr lang="ru-RU" sz="3200" dirty="0" smtClean="0"/>
              <a:t> </a:t>
            </a:r>
            <a:r>
              <a:rPr lang="ru-RU" sz="3200" dirty="0" smtClean="0"/>
              <a:t>тонн</a:t>
            </a:r>
            <a:endParaRPr lang="ru-RU" dirty="0"/>
          </a:p>
        </p:txBody>
      </p:sp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C608A04B-2B83-4B9C-9FBA-A3815391CE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028" y="114021"/>
            <a:ext cx="1511124" cy="1496013"/>
          </a:xfrm>
          <a:prstGeom prst="rect">
            <a:avLst/>
          </a:prstGeom>
          <a:effectLst>
            <a:outerShdw blurRad="63500" sx="102000" sy="102000" algn="ctr" rotWithShape="0">
              <a:schemeClr val="accent3">
                <a:alpha val="40000"/>
              </a:schemeClr>
            </a:out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10034"/>
            <a:ext cx="12192000" cy="540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81834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4A50536E-475C-4FEB-9AAB-7A91B7CF94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75" y="0"/>
            <a:ext cx="10515600" cy="132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i="1" dirty="0" smtClean="0"/>
              <a:t>Отрасль животноводство</a:t>
            </a:r>
            <a:endParaRPr lang="ru-RU" sz="5400" i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C5A844F1-61CC-428B-A92C-2231A0E131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599" y="5339320"/>
            <a:ext cx="1511124" cy="1518680"/>
          </a:xfrm>
          <a:prstGeom prst="rect">
            <a:avLst/>
          </a:prstGeom>
          <a:effectLst>
            <a:outerShdw blurRad="63500" sx="102000" sy="102000" algn="ctr" rotWithShape="0">
              <a:schemeClr val="accent3">
                <a:alpha val="40000"/>
              </a:schemeClr>
            </a:outerShdw>
          </a:effectLst>
        </p:spPr>
      </p:pic>
      <p:pic>
        <p:nvPicPr>
          <p:cNvPr id="10" name="Рисунок 9" descr="Изображение выглядит как текст, векторная графика&#10;&#10;Автоматически созданное описание">
            <a:extLst>
              <a:ext uri="{FF2B5EF4-FFF2-40B4-BE49-F238E27FC236}">
                <a16:creationId xmlns="" xmlns:a16="http://schemas.microsoft.com/office/drawing/2014/main" id="{F89CBF88-6934-4B08-AB46-AECD67C89D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913" y="5305320"/>
            <a:ext cx="1511124" cy="1586680"/>
          </a:xfrm>
          <a:prstGeom prst="rect">
            <a:avLst/>
          </a:prstGeom>
          <a:effectLst>
            <a:outerShdw blurRad="63500" sx="102000" sy="102000" algn="ctr" rotWithShape="0">
              <a:schemeClr val="accent3">
                <a:alpha val="40000"/>
              </a:scheme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C608A04B-2B83-4B9C-9FBA-A3815391CE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0" y="5247833"/>
            <a:ext cx="1511124" cy="1496013"/>
          </a:xfrm>
          <a:prstGeom prst="rect">
            <a:avLst/>
          </a:prstGeom>
          <a:effectLst>
            <a:outerShdw blurRad="63500" sx="102000" sy="102000" algn="ctr" rotWithShape="0">
              <a:schemeClr val="accent3">
                <a:alpha val="40000"/>
              </a:schemeClr>
            </a:outerShdw>
          </a:effectLst>
        </p:spPr>
      </p:pic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4229246"/>
            <a:ext cx="366553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C:\Users\Пользователь\Desktop\сх\фото коров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1387" y="1187491"/>
            <a:ext cx="5940425" cy="40036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90524" y="1158003"/>
            <a:ext cx="505777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Поголовье КРС  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415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голов</a:t>
            </a:r>
          </a:p>
          <a:p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Поголовье коров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301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голов</a:t>
            </a:r>
          </a:p>
          <a:p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Производство молока 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1174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тонн</a:t>
            </a:r>
          </a:p>
          <a:p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  <a:p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Производство мяса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44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тонн </a:t>
            </a:r>
            <a:endParaRPr lang="ru-RU" sz="2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9690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6C7E88-1E72-410C-AD5A-8C667C7AD1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0" y="0"/>
            <a:ext cx="10515600" cy="13255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Произведено картофеля и овощей открытого грунта в </a:t>
            </a:r>
            <a:r>
              <a:rPr lang="ru-RU" dirty="0" smtClean="0"/>
              <a:t>2023 </a:t>
            </a:r>
            <a:r>
              <a:rPr lang="ru-RU" dirty="0" smtClean="0"/>
              <a:t>году</a:t>
            </a:r>
            <a:endParaRPr lang="ru-RU" dirty="0"/>
          </a:p>
        </p:txBody>
      </p: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F6C10FF0-6E94-4B36-A3F7-3D2405207654}"/>
              </a:ext>
            </a:extLst>
          </p:cNvPr>
          <p:cNvGrpSpPr/>
          <p:nvPr/>
        </p:nvGrpSpPr>
        <p:grpSpPr>
          <a:xfrm>
            <a:off x="7309485" y="2539094"/>
            <a:ext cx="2205001" cy="2730893"/>
            <a:chOff x="674399" y="2297534"/>
            <a:chExt cx="2205001" cy="2730893"/>
          </a:xfrm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="" xmlns:a16="http://schemas.microsoft.com/office/drawing/2014/main" id="{31D0A143-8E90-473A-BC3A-4B32084D2D9B}"/>
                </a:ext>
              </a:extLst>
            </p:cNvPr>
            <p:cNvSpPr/>
            <p:nvPr/>
          </p:nvSpPr>
          <p:spPr>
            <a:xfrm>
              <a:off x="674400" y="2297534"/>
              <a:ext cx="2205000" cy="27308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="" xmlns:a16="http://schemas.microsoft.com/office/drawing/2014/main" id="{53661D00-6058-459A-9E75-E8B47F521C68}"/>
                </a:ext>
              </a:extLst>
            </p:cNvPr>
            <p:cNvSpPr/>
            <p:nvPr/>
          </p:nvSpPr>
          <p:spPr>
            <a:xfrm>
              <a:off x="737971" y="3423772"/>
              <a:ext cx="207238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/>
                <a:t>105 </a:t>
              </a:r>
              <a:r>
                <a:rPr lang="ru-RU" sz="2400" b="1" dirty="0" smtClean="0"/>
                <a:t>тонн</a:t>
              </a:r>
            </a:p>
            <a:p>
              <a:pPr algn="ctr"/>
              <a:r>
                <a:rPr lang="ru-RU" sz="2400" b="1" dirty="0" smtClean="0"/>
                <a:t>4 га</a:t>
              </a:r>
              <a:endParaRPr lang="ru-RU" sz="2400" b="1" dirty="0"/>
            </a:p>
          </p:txBody>
        </p:sp>
        <p:sp>
          <p:nvSpPr>
            <p:cNvPr id="11" name="Прямоугольник 10">
              <a:extLst>
                <a:ext uri="{FF2B5EF4-FFF2-40B4-BE49-F238E27FC236}">
                  <a16:creationId xmlns="" xmlns:a16="http://schemas.microsoft.com/office/drawing/2014/main" id="{9BCFF2FA-F0EE-435C-874C-7D58E0503D4C}"/>
                </a:ext>
              </a:extLst>
            </p:cNvPr>
            <p:cNvSpPr/>
            <p:nvPr/>
          </p:nvSpPr>
          <p:spPr>
            <a:xfrm>
              <a:off x="960453" y="2843053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/>
                <a:t>ЗАГОЛОВОК</a:t>
              </a: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="" xmlns:a16="http://schemas.microsoft.com/office/drawing/2014/main" id="{D7C28C72-4AAD-434C-BDE1-E4CA76D486B5}"/>
                </a:ext>
              </a:extLst>
            </p:cNvPr>
            <p:cNvSpPr/>
            <p:nvPr/>
          </p:nvSpPr>
          <p:spPr>
            <a:xfrm>
              <a:off x="674399" y="4230145"/>
              <a:ext cx="2205001" cy="47442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="" xmlns:a16="http://schemas.microsoft.com/office/drawing/2014/main" id="{829B1AF8-15E4-4AD5-8C19-B47B124FC920}"/>
                </a:ext>
              </a:extLst>
            </p:cNvPr>
            <p:cNvSpPr/>
            <p:nvPr/>
          </p:nvSpPr>
          <p:spPr>
            <a:xfrm>
              <a:off x="960452" y="4273532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Морковь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Группа 14">
            <a:extLst>
              <a:ext uri="{FF2B5EF4-FFF2-40B4-BE49-F238E27FC236}">
                <a16:creationId xmlns="" xmlns:a16="http://schemas.microsoft.com/office/drawing/2014/main" id="{221A4DDD-BB90-4F21-943F-C05F578AB88A}"/>
              </a:ext>
            </a:extLst>
          </p:cNvPr>
          <p:cNvGrpSpPr/>
          <p:nvPr/>
        </p:nvGrpSpPr>
        <p:grpSpPr>
          <a:xfrm>
            <a:off x="4943223" y="2539094"/>
            <a:ext cx="2152902" cy="2712173"/>
            <a:chOff x="2972079" y="2206261"/>
            <a:chExt cx="3036968" cy="2593613"/>
          </a:xfrm>
        </p:grpSpPr>
        <p:sp>
          <p:nvSpPr>
            <p:cNvPr id="18" name="Прямоугольный треугольник 17">
              <a:extLst>
                <a:ext uri="{FF2B5EF4-FFF2-40B4-BE49-F238E27FC236}">
                  <a16:creationId xmlns="" xmlns:a16="http://schemas.microsoft.com/office/drawing/2014/main" id="{C91EF70D-9E07-4047-8A22-5A697F582667}"/>
                </a:ext>
              </a:extLst>
            </p:cNvPr>
            <p:cNvSpPr/>
            <p:nvPr/>
          </p:nvSpPr>
          <p:spPr>
            <a:xfrm rot="10800000">
              <a:off x="3548373" y="4578427"/>
              <a:ext cx="180000" cy="1800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ый треугольник 18">
              <a:extLst>
                <a:ext uri="{FF2B5EF4-FFF2-40B4-BE49-F238E27FC236}">
                  <a16:creationId xmlns="" xmlns:a16="http://schemas.microsoft.com/office/drawing/2014/main" id="{88BDCBA2-D96C-4CFE-ABE9-6FEC0016BF29}"/>
                </a:ext>
              </a:extLst>
            </p:cNvPr>
            <p:cNvSpPr/>
            <p:nvPr/>
          </p:nvSpPr>
          <p:spPr>
            <a:xfrm rot="16200000">
              <a:off x="3548373" y="4037232"/>
              <a:ext cx="180000" cy="180000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: скругленные углы 19">
              <a:extLst>
                <a:ext uri="{FF2B5EF4-FFF2-40B4-BE49-F238E27FC236}">
                  <a16:creationId xmlns="" xmlns:a16="http://schemas.microsoft.com/office/drawing/2014/main" id="{582E5B3A-3D00-48FE-9AF5-ED6E62E1B2F4}"/>
                </a:ext>
              </a:extLst>
            </p:cNvPr>
            <p:cNvSpPr/>
            <p:nvPr/>
          </p:nvSpPr>
          <p:spPr>
            <a:xfrm>
              <a:off x="2972079" y="2206261"/>
              <a:ext cx="3036968" cy="259361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="" xmlns:a16="http://schemas.microsoft.com/office/drawing/2014/main" id="{C51FCFC9-B5C5-4AAF-8A3C-0E14C2BB69AC}"/>
                </a:ext>
              </a:extLst>
            </p:cNvPr>
            <p:cNvSpPr/>
            <p:nvPr/>
          </p:nvSpPr>
          <p:spPr>
            <a:xfrm>
              <a:off x="3454371" y="3095184"/>
              <a:ext cx="2184950" cy="1000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ru-RU" sz="1400" dirty="0" smtClean="0"/>
            </a:p>
            <a:p>
              <a:pPr algn="ctr"/>
              <a:r>
                <a:rPr lang="ru-RU" sz="2400" b="1" dirty="0" smtClean="0"/>
                <a:t>703 </a:t>
              </a:r>
              <a:r>
                <a:rPr lang="ru-RU" sz="2400" b="1" dirty="0" smtClean="0"/>
                <a:t>тонны</a:t>
              </a:r>
            </a:p>
            <a:p>
              <a:pPr algn="ctr"/>
              <a:r>
                <a:rPr lang="ru-RU" sz="2400" b="1" dirty="0" smtClean="0"/>
                <a:t>26,5</a:t>
              </a:r>
              <a:r>
                <a:rPr lang="ru-RU" sz="2400" b="1" dirty="0" smtClean="0"/>
                <a:t> </a:t>
              </a:r>
              <a:r>
                <a:rPr lang="ru-RU" sz="2400" b="1" dirty="0" smtClean="0"/>
                <a:t>га</a:t>
              </a:r>
              <a:endParaRPr lang="ru-RU" sz="2400" b="1" dirty="0"/>
            </a:p>
          </p:txBody>
        </p:sp>
        <p:sp>
          <p:nvSpPr>
            <p:cNvPr id="23" name="Прямоугольник 22">
              <a:extLst>
                <a:ext uri="{FF2B5EF4-FFF2-40B4-BE49-F238E27FC236}">
                  <a16:creationId xmlns="" xmlns:a16="http://schemas.microsoft.com/office/drawing/2014/main" id="{BB8E158C-2C32-4F8F-ACAE-4EB4E7D21844}"/>
                </a:ext>
              </a:extLst>
            </p:cNvPr>
            <p:cNvSpPr/>
            <p:nvPr/>
          </p:nvSpPr>
          <p:spPr>
            <a:xfrm>
              <a:off x="2972079" y="4039412"/>
              <a:ext cx="3036968" cy="4744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="" xmlns:a16="http://schemas.microsoft.com/office/drawing/2014/main" id="{1B8D9E1E-91F1-4390-B2A9-2D7EA879572D}"/>
                </a:ext>
              </a:extLst>
            </p:cNvPr>
            <p:cNvSpPr/>
            <p:nvPr/>
          </p:nvSpPr>
          <p:spPr>
            <a:xfrm>
              <a:off x="3565291" y="4100032"/>
              <a:ext cx="1850544" cy="3531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Картофель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Группа 25">
            <a:extLst>
              <a:ext uri="{FF2B5EF4-FFF2-40B4-BE49-F238E27FC236}">
                <a16:creationId xmlns="" xmlns:a16="http://schemas.microsoft.com/office/drawing/2014/main" id="{D312D6F2-3CC6-4F7C-A86B-17091EC1E385}"/>
              </a:ext>
            </a:extLst>
          </p:cNvPr>
          <p:cNvGrpSpPr/>
          <p:nvPr/>
        </p:nvGrpSpPr>
        <p:grpSpPr>
          <a:xfrm>
            <a:off x="9755092" y="2546008"/>
            <a:ext cx="2205000" cy="2730893"/>
            <a:chOff x="6816735" y="2414804"/>
            <a:chExt cx="2205000" cy="2730893"/>
          </a:xfrm>
        </p:grpSpPr>
        <p:sp>
          <p:nvSpPr>
            <p:cNvPr id="31" name="Прямоугольник: скругленные углы 30">
              <a:extLst>
                <a:ext uri="{FF2B5EF4-FFF2-40B4-BE49-F238E27FC236}">
                  <a16:creationId xmlns="" xmlns:a16="http://schemas.microsoft.com/office/drawing/2014/main" id="{74DCC164-1816-4286-8458-F3FDE6D80CA1}"/>
                </a:ext>
              </a:extLst>
            </p:cNvPr>
            <p:cNvSpPr/>
            <p:nvPr/>
          </p:nvSpPr>
          <p:spPr>
            <a:xfrm>
              <a:off x="6816735" y="2414804"/>
              <a:ext cx="2205000" cy="273089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="" xmlns:a16="http://schemas.microsoft.com/office/drawing/2014/main" id="{F9BD03B9-6FD1-4899-93E0-E29CB342DBC0}"/>
                </a:ext>
              </a:extLst>
            </p:cNvPr>
            <p:cNvSpPr/>
            <p:nvPr/>
          </p:nvSpPr>
          <p:spPr>
            <a:xfrm>
              <a:off x="6816735" y="3534129"/>
              <a:ext cx="207238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 smtClean="0"/>
                <a:t>23</a:t>
              </a:r>
              <a:r>
                <a:rPr lang="ru-RU" sz="2400" b="1" dirty="0" smtClean="0"/>
                <a:t> тонны</a:t>
              </a:r>
              <a:endParaRPr lang="ru-RU" sz="2400" b="1" dirty="0" smtClean="0"/>
            </a:p>
            <a:p>
              <a:pPr algn="ctr"/>
              <a:r>
                <a:rPr lang="ru-RU" sz="2400" b="1" dirty="0" smtClean="0"/>
                <a:t>1 га</a:t>
              </a:r>
              <a:endParaRPr lang="ru-RU" sz="2400" b="1" dirty="0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="" xmlns:a16="http://schemas.microsoft.com/office/drawing/2014/main" id="{95CA30A7-9AC2-42C8-BF80-A23BB4C2DC33}"/>
                </a:ext>
              </a:extLst>
            </p:cNvPr>
            <p:cNvSpPr/>
            <p:nvPr/>
          </p:nvSpPr>
          <p:spPr>
            <a:xfrm>
              <a:off x="7036479" y="2843053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/>
                <a:t>ЗАГОЛОВОК</a:t>
              </a:r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="" xmlns:a16="http://schemas.microsoft.com/office/drawing/2014/main" id="{AE8F04F7-8BFE-4CAE-95F6-1B2038485611}"/>
                </a:ext>
              </a:extLst>
            </p:cNvPr>
            <p:cNvSpPr/>
            <p:nvPr/>
          </p:nvSpPr>
          <p:spPr>
            <a:xfrm>
              <a:off x="6826260" y="4335683"/>
              <a:ext cx="2181503" cy="4744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="" xmlns:a16="http://schemas.microsoft.com/office/drawing/2014/main" id="{3AF9E1BB-1184-4EA3-AB2C-149EF4BEB315}"/>
                </a:ext>
              </a:extLst>
            </p:cNvPr>
            <p:cNvSpPr/>
            <p:nvPr/>
          </p:nvSpPr>
          <p:spPr>
            <a:xfrm>
              <a:off x="7036477" y="4384860"/>
              <a:ext cx="162870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 smtClean="0">
                  <a:solidFill>
                    <a:schemeClr val="bg1"/>
                  </a:solidFill>
                </a:rPr>
                <a:t>Свекла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7" name="Нижний колонтитул 4">
            <a:extLst>
              <a:ext uri="{FF2B5EF4-FFF2-40B4-BE49-F238E27FC236}">
                <a16:creationId xmlns="" xmlns:a16="http://schemas.microsoft.com/office/drawing/2014/main" id="{C7FE3D02-6B6A-4702-8136-E949A564ABF9}"/>
              </a:ext>
            </a:extLst>
          </p:cNvPr>
          <p:cNvSpPr txBox="1">
            <a:spLocks/>
          </p:cNvSpPr>
          <p:nvPr/>
        </p:nvSpPr>
        <p:spPr>
          <a:xfrm>
            <a:off x="3962400" y="6440529"/>
            <a:ext cx="4267200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https://kartinkin.net/pics/uploads/posts/2022-07/1658544588_26-kartinkin-net-p-morkov-art-oboi-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341" y="2624535"/>
            <a:ext cx="1628706" cy="1052985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eda-land.ru/images/article/orig/2018/07/kartofel-sostav-polza-i-vr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320" y="2679357"/>
            <a:ext cx="1628707" cy="985976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da4nik.ru/wp-content/uploads/2022/02/cdtrk00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2662" y="2629141"/>
            <a:ext cx="1517241" cy="1044710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8883" y="365126"/>
            <a:ext cx="2017712" cy="2030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0539" y="2046910"/>
            <a:ext cx="4028366" cy="402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241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38425" y="295274"/>
            <a:ext cx="678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</a:rPr>
              <a:t>ПО «Борисовский хлебозавод»</a:t>
            </a:r>
            <a:endParaRPr lang="ru-RU" sz="3600" dirty="0">
              <a:solidFill>
                <a:srgbClr val="00B050"/>
              </a:solidFill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42" y="4143374"/>
            <a:ext cx="3387040" cy="26447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 descr="https://sun9-62.userapi.com/impf/c850616/v850616204/5e930/Rfvqpj_KXn8.jpg?size=2560x1920&amp;quality=96&amp;sign=9cba686c6adac7ad633c62413f9d5bc7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842" y="941605"/>
            <a:ext cx="3251198" cy="24383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s://sun9-81.userapi.com/impf/c834104/v834104053/59e55/e0n-kMH_rLE.jpg?size=1280x853&amp;quality=96&amp;sign=a3594d34d3702862a402f89af75d3f92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160" y="4143373"/>
            <a:ext cx="3961240" cy="26397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https://sun9-61.userapi.com/impf/c621622/v621622623/36acd/4MMtCgDFlSI.jpg?size=450x600&amp;quality=96&amp;sign=202b02407d850aa17042495c3f678b03&amp;type=alb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9698" y="838200"/>
            <a:ext cx="2321719" cy="3095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ертикальный свиток 3"/>
          <p:cNvSpPr/>
          <p:nvPr/>
        </p:nvSpPr>
        <p:spPr>
          <a:xfrm>
            <a:off x="3387041" y="1006822"/>
            <a:ext cx="5204510" cy="5632103"/>
          </a:xfrm>
          <a:prstGeom prst="verticalScroll">
            <a:avLst/>
          </a:prstGeom>
          <a:ln w="28575"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Произведено за </a:t>
            </a:r>
            <a:r>
              <a:rPr lang="ru-RU" sz="2400" dirty="0" smtClean="0"/>
              <a:t>2023 </a:t>
            </a:r>
            <a:r>
              <a:rPr lang="ru-RU" sz="2400" dirty="0" smtClean="0"/>
              <a:t>год</a:t>
            </a:r>
          </a:p>
          <a:p>
            <a:pPr algn="ctr"/>
            <a:r>
              <a:rPr lang="ru-RU" sz="2400" dirty="0" smtClean="0"/>
              <a:t>3 вида макаронных изделий – </a:t>
            </a:r>
            <a:r>
              <a:rPr lang="ru-RU" sz="2400" dirty="0" smtClean="0"/>
              <a:t>7,4</a:t>
            </a:r>
            <a:r>
              <a:rPr lang="ru-RU" sz="2400" dirty="0" smtClean="0"/>
              <a:t> </a:t>
            </a:r>
            <a:r>
              <a:rPr lang="ru-RU" sz="2400" dirty="0" smtClean="0"/>
              <a:t>тонн</a:t>
            </a:r>
          </a:p>
          <a:p>
            <a:pPr algn="ctr"/>
            <a:r>
              <a:rPr lang="ru-RU" sz="2400" dirty="0" smtClean="0"/>
              <a:t>10 видов сухарей – </a:t>
            </a:r>
            <a:r>
              <a:rPr lang="ru-RU" sz="2400" dirty="0" smtClean="0"/>
              <a:t>16,9 </a:t>
            </a:r>
            <a:r>
              <a:rPr lang="ru-RU" sz="2400" dirty="0" smtClean="0"/>
              <a:t>тонны</a:t>
            </a:r>
          </a:p>
          <a:p>
            <a:pPr algn="ctr"/>
            <a:r>
              <a:rPr lang="ru-RU" sz="2400" dirty="0" smtClean="0"/>
              <a:t>более 20 видов </a:t>
            </a:r>
          </a:p>
          <a:p>
            <a:pPr algn="ctr"/>
            <a:r>
              <a:rPr lang="ru-RU" sz="2400" dirty="0" smtClean="0"/>
              <a:t>кондитерских изделий – </a:t>
            </a:r>
            <a:r>
              <a:rPr lang="ru-RU" sz="2400" dirty="0" smtClean="0"/>
              <a:t>33,1 тонн</a:t>
            </a:r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Более 40 видов хлеба,</a:t>
            </a:r>
          </a:p>
          <a:p>
            <a:pPr algn="ctr"/>
            <a:r>
              <a:rPr lang="ru-RU" sz="2400" dirty="0"/>
              <a:t>х</a:t>
            </a:r>
            <a:r>
              <a:rPr lang="ru-RU" sz="2400" dirty="0" smtClean="0"/>
              <a:t>лебобулочных изделий</a:t>
            </a:r>
          </a:p>
          <a:p>
            <a:pPr algn="ctr"/>
            <a:r>
              <a:rPr lang="ru-RU" sz="2400" dirty="0" smtClean="0"/>
              <a:t> и пирогов – </a:t>
            </a:r>
            <a:r>
              <a:rPr lang="ru-RU" sz="2400" dirty="0" smtClean="0"/>
              <a:t>353,8 </a:t>
            </a:r>
            <a:r>
              <a:rPr lang="ru-RU" sz="2400" dirty="0" smtClean="0"/>
              <a:t>тонн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80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un9-74.userapi.com/impg/3dkBLyhrR6niL2w_Xby45ZEbgbkX9E5mr7pSZg/DW6j8cpbS_I.jpg?size=2560x1707&amp;quality=95&amp;sign=429cfcc2d9f16c3eb6779e8108f8f60e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3400" y="314324"/>
            <a:ext cx="7362825" cy="120032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Оленеводческое хозяйство</a:t>
            </a:r>
          </a:p>
          <a:p>
            <a:pPr algn="ctr"/>
            <a:r>
              <a:rPr lang="ru-RU" sz="3600" dirty="0"/>
              <a:t>б</a:t>
            </a:r>
            <a:r>
              <a:rPr lang="ru-RU" sz="3600" dirty="0" smtClean="0"/>
              <a:t>олее 17</a:t>
            </a:r>
            <a:r>
              <a:rPr lang="ru-RU" sz="3600" dirty="0" smtClean="0"/>
              <a:t>0 </a:t>
            </a:r>
            <a:r>
              <a:rPr lang="ru-RU" sz="3600" dirty="0" smtClean="0"/>
              <a:t>голов</a:t>
            </a:r>
            <a:endParaRPr lang="ru-RU" sz="3600" dirty="0"/>
          </a:p>
        </p:txBody>
      </p:sp>
      <p:pic>
        <p:nvPicPr>
          <p:cNvPr id="2053" name="Picture 5" descr="https://sun9-46.userapi.com/impg/smanPr2MvZgouEZQ4Hu4tbyxefA4_sUoGko2Lw/Roq5iEMRmZM.jpg?size=2560x1707&amp;quality=95&amp;sign=c81cb982fcd9eb32553cef2d440aabdd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75" y="314324"/>
            <a:ext cx="3575050" cy="2383832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sun9-6.userapi.com/impg/eyXfnghJaG_RUbVreq1WYMV7ZQHv3yceSmFtDQ/UiAyK2Jkyyw.jpg?size=1600x747&amp;quality=95&amp;sign=6fd7aec0d77b14902692e0c1a77d14aa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92" y="4412536"/>
            <a:ext cx="5359534" cy="2502232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s://sun9-70.userapi.com/impg/QN8Lub517QvNCrb2QH2qW3I1VvGB1furwpa27g/p6Pc_UgKg-U.jpg?size=1600x747&amp;quality=95&amp;sign=d370414c362a7597ae35c7608ed96bb1&amp;type=album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2218" y="3516187"/>
            <a:ext cx="3839782" cy="1792698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61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51AF71BF-F8D2-4811-95A9-8FE5422ECA55}"/>
              </a:ext>
            </a:extLst>
          </p:cNvPr>
          <p:cNvSpPr/>
          <p:nvPr/>
        </p:nvSpPr>
        <p:spPr>
          <a:xfrm>
            <a:off x="1718898" y="1635233"/>
            <a:ext cx="9114202" cy="4940300"/>
          </a:xfrm>
          <a:prstGeom prst="rect">
            <a:avLst/>
          </a:prstGeom>
          <a:solidFill>
            <a:schemeClr val="bg1"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9">
            <a:extLst>
              <a:ext uri="{FF2B5EF4-FFF2-40B4-BE49-F238E27FC236}">
                <a16:creationId xmlns="" xmlns:a16="http://schemas.microsoft.com/office/drawing/2014/main" id="{22AA1D7B-04DF-461A-8CE3-D6A784B412D4}"/>
              </a:ext>
            </a:extLst>
          </p:cNvPr>
          <p:cNvSpPr txBox="1">
            <a:spLocks/>
          </p:cNvSpPr>
          <p:nvPr/>
        </p:nvSpPr>
        <p:spPr>
          <a:xfrm>
            <a:off x="4059749" y="2112391"/>
            <a:ext cx="4432499" cy="11502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</a:rPr>
              <a:t>СПАСИБО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="" xmlns:a16="http://schemas.microsoft.com/office/drawing/2014/main" id="{814FC8A0-8BA4-41D0-B1B3-2A4DE721E85A}"/>
              </a:ext>
            </a:extLst>
          </p:cNvPr>
          <p:cNvSpPr txBox="1">
            <a:spLocks/>
          </p:cNvSpPr>
          <p:nvPr/>
        </p:nvSpPr>
        <p:spPr>
          <a:xfrm>
            <a:off x="2788498" y="3028119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Заведующий отделом сельского хозяйства администрации Бабаевского муниципального округа –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Быстрова Наталья Александровна</a:t>
            </a:r>
            <a:endParaRPr lang="ru-RU" sz="1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Тел. 8(81743) 2-19-29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9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219</Words>
  <Application>Microsoft Office PowerPoint</Application>
  <PresentationFormat>Произвольный</PresentationFormat>
  <Paragraphs>69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 состоянии отрасли сельского хозяйства в Бабаевском муниципальном         округе за в 2023 год </vt:lpstr>
      <vt:lpstr>В систему агропромышленного комплекса Бабаевского округа входят               11 сельхозпроизводителей и одно предприятие по переработке</vt:lpstr>
      <vt:lpstr>Отрасль растениеводство направлена на обеспечение кормовой базы животноводства и реализацию</vt:lpstr>
      <vt:lpstr>Производство льнотресты и льносемян Посевная площадь -200 га, льнотреста – 306 тонн, семян -10 тонн</vt:lpstr>
      <vt:lpstr>Отрасль животноводство</vt:lpstr>
      <vt:lpstr>Произведено картофеля и овощей открытого грунта в 2023 году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Сельское хозяйство</dc:title>
  <dc:creator>User Obstinate</dc:creator>
  <cp:lastModifiedBy>Пользователь</cp:lastModifiedBy>
  <cp:revision>75</cp:revision>
  <dcterms:created xsi:type="dcterms:W3CDTF">2021-05-07T06:59:03Z</dcterms:created>
  <dcterms:modified xsi:type="dcterms:W3CDTF">2024-06-18T13:37:14Z</dcterms:modified>
</cp:coreProperties>
</file>