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charts/chart11.xml" ContentType="application/vnd.openxmlformats-officedocument.drawingml.chart+xml"/>
  <Override PartName="/ppt/drawings/drawing2.xml" ContentType="application/vnd.openxmlformats-officedocument.drawingml.chartshape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58" r:id="rId3"/>
    <p:sldId id="280" r:id="rId4"/>
    <p:sldId id="281" r:id="rId5"/>
    <p:sldId id="283" r:id="rId6"/>
    <p:sldId id="282" r:id="rId7"/>
    <p:sldId id="284" r:id="rId8"/>
    <p:sldId id="285" r:id="rId9"/>
    <p:sldId id="287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9" r:id="rId20"/>
    <p:sldId id="288" r:id="rId21"/>
    <p:sldId id="277" r:id="rId22"/>
    <p:sldId id="278" r:id="rId2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0008F72-D2C7-4C18-BD45-9539B7B14179}">
          <p14:sldIdLst>
            <p14:sldId id="257"/>
            <p14:sldId id="258"/>
            <p14:sldId id="280"/>
            <p14:sldId id="281"/>
            <p14:sldId id="283"/>
            <p14:sldId id="282"/>
            <p14:sldId id="284"/>
            <p14:sldId id="285"/>
            <p14:sldId id="287"/>
            <p14:sldId id="267"/>
            <p14:sldId id="268"/>
            <p14:sldId id="269"/>
            <p14:sldId id="270"/>
          </p14:sldIdLst>
        </p14:section>
        <p14:section name="Раздел без заголовка" id="{693BF7A1-DE58-40C2-AC3B-58E814FC7845}">
          <p14:sldIdLst>
            <p14:sldId id="271"/>
            <p14:sldId id="272"/>
            <p14:sldId id="273"/>
            <p14:sldId id="274"/>
            <p14:sldId id="275"/>
            <p14:sldId id="279"/>
            <p14:sldId id="288"/>
            <p14:sldId id="277"/>
            <p14:sldId id="27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6666FF"/>
    <a:srgbClr val="3333CC"/>
    <a:srgbClr val="99FFCC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77002" autoAdjust="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7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74020074158426"/>
          <c:y val="7.5763661831416501E-2"/>
          <c:w val="0.68598519435340521"/>
          <c:h val="0.665197624254370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FFCC"/>
              </a:solidFill>
              <a:scene3d>
                <a:camera prst="orthographicFront"/>
                <a:lightRig rig="threePt" dir="t"/>
              </a:scene3d>
              <a:sp3d prstMaterial="matte">
                <a:bevelT prst="relaxedInse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CBD-4D86-AF2C-F743D0009DB8}"/>
              </c:ext>
            </c:extLst>
          </c:dPt>
          <c:dPt>
            <c:idx val="1"/>
            <c:bubble3D val="0"/>
            <c:spPr>
              <a:solidFill>
                <a:srgbClr val="6699FF"/>
              </a:solidFill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CBD-4D86-AF2C-F743D0009DB8}"/>
              </c:ext>
            </c:extLst>
          </c:dPt>
          <c:dLbls>
            <c:dLbl>
              <c:idx val="0"/>
              <c:layout>
                <c:manualLayout>
                  <c:x val="-0.18633541585657148"/>
                  <c:y val="0.11547956887795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CBD-4D86-AF2C-F743D0009DB8}"/>
                </c:ext>
              </c:extLst>
            </c:dLbl>
            <c:dLbl>
              <c:idx val="1"/>
              <c:layout>
                <c:manualLayout>
                  <c:x val="0.23145930834073991"/>
                  <c:y val="-0.147133662940299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CBD-4D86-AF2C-F743D0009D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28.3</c:v>
                </c:pt>
                <c:pt idx="1">
                  <c:v>71.7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CBD-4D86-AF2C-F743D0009D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7.5399611966176755E-2"/>
          <c:y val="0.82753222134775362"/>
          <c:w val="0.92460038803382327"/>
          <c:h val="0.1614447002753382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0.7</c:v>
                </c:pt>
                <c:pt idx="1">
                  <c:v>1.6</c:v>
                </c:pt>
                <c:pt idx="2">
                  <c:v>3.5</c:v>
                </c:pt>
                <c:pt idx="3">
                  <c:v>4.4000000000000004</c:v>
                </c:pt>
                <c:pt idx="4">
                  <c:v>10.3</c:v>
                </c:pt>
                <c:pt idx="5">
                  <c:v>15.7</c:v>
                </c:pt>
                <c:pt idx="6">
                  <c:v>16.8</c:v>
                </c:pt>
                <c:pt idx="7">
                  <c:v>17.100000000000001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679-4E68-B811-E471C9BFAB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4743168"/>
        <c:axId val="154744704"/>
        <c:axId val="0"/>
      </c:bar3DChart>
      <c:catAx>
        <c:axId val="154743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4744704"/>
        <c:crosses val="autoZero"/>
        <c:auto val="1"/>
        <c:lblAlgn val="ctr"/>
        <c:lblOffset val="100"/>
        <c:noMultiLvlLbl val="0"/>
      </c:catAx>
      <c:valAx>
        <c:axId val="154744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743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6666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ED5-4AE8-9AD1-5D321D4E8873}"/>
              </c:ext>
            </c:extLst>
          </c:dPt>
          <c:dPt>
            <c:idx val="1"/>
            <c:invertIfNegative val="0"/>
            <c:bubble3D val="0"/>
            <c:spPr>
              <a:solidFill>
                <a:srgbClr val="6666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ED5-4AE8-9AD1-5D321D4E8873}"/>
              </c:ext>
            </c:extLst>
          </c:dPt>
          <c:dPt>
            <c:idx val="2"/>
            <c:invertIfNegative val="0"/>
            <c:bubble3D val="0"/>
            <c:spPr>
              <a:solidFill>
                <a:srgbClr val="6666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ED5-4AE8-9AD1-5D321D4E8873}"/>
              </c:ext>
            </c:extLst>
          </c:dPt>
          <c:dPt>
            <c:idx val="3"/>
            <c:invertIfNegative val="0"/>
            <c:bubble3D val="0"/>
            <c:spPr>
              <a:solidFill>
                <a:srgbClr val="6666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ED5-4AE8-9AD1-5D321D4E8873}"/>
              </c:ext>
            </c:extLst>
          </c:dPt>
          <c:dLbls>
            <c:dLbl>
              <c:idx val="0"/>
              <c:layout>
                <c:manualLayout>
                  <c:x val="2.8579803193174154E-3"/>
                  <c:y val="-5.67687668778247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ED5-4AE8-9AD1-5D321D4E8873}"/>
                </c:ext>
              </c:extLst>
            </c:dLbl>
            <c:dLbl>
              <c:idx val="1"/>
              <c:layout>
                <c:manualLayout>
                  <c:x val="1.7147881915904491E-2"/>
                  <c:y val="-4.6895937855594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ED5-4AE8-9AD1-5D321D4E8873}"/>
                </c:ext>
              </c:extLst>
            </c:dLbl>
            <c:dLbl>
              <c:idx val="2"/>
              <c:layout>
                <c:manualLayout>
                  <c:x val="1.5718891756245783E-2"/>
                  <c:y val="-3.4554901577806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ED5-4AE8-9AD1-5D321D4E8873}"/>
                </c:ext>
              </c:extLst>
            </c:dLbl>
            <c:dLbl>
              <c:idx val="3"/>
              <c:layout>
                <c:manualLayout>
                  <c:x val="2.8579803193174151E-2"/>
                  <c:y val="-5.67687668778247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ED5-4AE8-9AD1-5D321D4E88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1 января 2018г.</c:v>
                </c:pt>
                <c:pt idx="1">
                  <c:v>1 января 2019г.</c:v>
                </c:pt>
                <c:pt idx="2">
                  <c:v>1 января 2020г.</c:v>
                </c:pt>
                <c:pt idx="3">
                  <c:v>1 января 2021</c:v>
                </c:pt>
                <c:pt idx="4">
                  <c:v>1 января 2022</c:v>
                </c:pt>
                <c:pt idx="5">
                  <c:v>1 января 2023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13.4</c:v>
                </c:pt>
                <c:pt idx="1">
                  <c:v>7.4</c:v>
                </c:pt>
                <c:pt idx="2">
                  <c:v>5.8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ED5-4AE8-9AD1-5D321D4E88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4781952"/>
        <c:axId val="154787840"/>
        <c:axId val="0"/>
      </c:bar3DChart>
      <c:catAx>
        <c:axId val="154781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4787840"/>
        <c:crosses val="autoZero"/>
        <c:auto val="1"/>
        <c:lblAlgn val="ctr"/>
        <c:lblOffset val="100"/>
        <c:noMultiLvlLbl val="0"/>
      </c:catAx>
      <c:valAx>
        <c:axId val="1547878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4781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FFCC"/>
              </a:solidFill>
              <a:scene3d>
                <a:camera prst="orthographicFront"/>
                <a:lightRig rig="threePt" dir="t"/>
              </a:scene3d>
              <a:sp3d prstMaterial="matte">
                <a:bevelT prst="relaxedInse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3C-4BA1-88EF-44DC64DFF40B}"/>
              </c:ext>
            </c:extLst>
          </c:dPt>
          <c:dPt>
            <c:idx val="1"/>
            <c:bubble3D val="0"/>
            <c:spPr>
              <a:solidFill>
                <a:srgbClr val="6699FF"/>
              </a:solidFill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03C-4BA1-88EF-44DC64DFF40B}"/>
              </c:ext>
            </c:extLst>
          </c:dPt>
          <c:dLbls>
            <c:dLbl>
              <c:idx val="0"/>
              <c:layout>
                <c:manualLayout>
                  <c:x val="-0.21977394376815274"/>
                  <c:y val="9.31492793785101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03C-4BA1-88EF-44DC64DFF40B}"/>
                </c:ext>
              </c:extLst>
            </c:dLbl>
            <c:dLbl>
              <c:idx val="1"/>
              <c:layout>
                <c:manualLayout>
                  <c:x val="0.32680396622597491"/>
                  <c:y val="-0.186316316442936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03C-4BA1-88EF-44DC64DFF4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28.5</c:v>
                </c:pt>
                <c:pt idx="1">
                  <c:v>71.5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03C-4BA1-88EF-44DC64DFF4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3333333333333333E-2"/>
          <c:y val="0"/>
          <c:w val="0.64376870078740156"/>
          <c:h val="0.9489457311760681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7"/>
          <c:dPt>
            <c:idx val="0"/>
            <c:bubble3D val="0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C6A3-4AB3-987D-44111EC34188}"/>
              </c:ext>
            </c:extLst>
          </c:dPt>
          <c:dPt>
            <c:idx val="1"/>
            <c:bubble3D val="0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6A3-4AB3-987D-44111EC34188}"/>
              </c:ext>
            </c:extLst>
          </c:dPt>
          <c:dPt>
            <c:idx val="2"/>
            <c:bubble3D val="0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C6A3-4AB3-987D-44111EC34188}"/>
              </c:ext>
            </c:extLst>
          </c:dPt>
          <c:dPt>
            <c:idx val="3"/>
            <c:bubble3D val="0"/>
            <c:explosion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6A3-4AB3-987D-44111EC34188}"/>
              </c:ext>
            </c:extLst>
          </c:dPt>
          <c:dPt>
            <c:idx val="4"/>
            <c:bubble3D val="0"/>
            <c:spPr>
              <a:solidFill>
                <a:srgbClr val="99FFC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C6A3-4AB3-987D-44111EC34188}"/>
              </c:ext>
            </c:extLst>
          </c:dPt>
          <c:dLbls>
            <c:dLbl>
              <c:idx val="0"/>
              <c:layout>
                <c:manualLayout>
                  <c:x val="-5.5847003499562557E-2"/>
                  <c:y val="0.127359569696934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6A3-4AB3-987D-44111EC34188}"/>
                </c:ext>
              </c:extLst>
            </c:dLbl>
            <c:dLbl>
              <c:idx val="2"/>
              <c:layout>
                <c:manualLayout>
                  <c:x val="-7.9157917760279958E-2"/>
                  <c:y val="5.8273313199118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6A3-4AB3-987D-44111EC34188}"/>
                </c:ext>
              </c:extLst>
            </c:dLbl>
            <c:dLbl>
              <c:idx val="3"/>
              <c:layout>
                <c:manualLayout>
                  <c:x val="-0.10608377077865266"/>
                  <c:y val="-0.119151600114607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6A3-4AB3-987D-44111EC34188}"/>
                </c:ext>
              </c:extLst>
            </c:dLbl>
            <c:dLbl>
              <c:idx val="4"/>
              <c:layout>
                <c:manualLayout>
                  <c:x val="0.20833333333333334"/>
                  <c:y val="-0.139829492629473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C6A3-4AB3-987D-44111EC341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Неналоговые доходы</c:v>
                </c:pt>
                <c:pt idx="1">
                  <c:v>Государственная пошлина</c:v>
                </c:pt>
                <c:pt idx="2">
                  <c:v>Акцизы на нефтепродукты</c:v>
                </c:pt>
                <c:pt idx="3">
                  <c:v>Налоги на совокупный доход</c:v>
                </c:pt>
                <c:pt idx="4">
                  <c:v>Налог на доходы физических лиц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7.8</c:v>
                </c:pt>
                <c:pt idx="1">
                  <c:v>1.4</c:v>
                </c:pt>
                <c:pt idx="2">
                  <c:v>8.6</c:v>
                </c:pt>
                <c:pt idx="3">
                  <c:v>19.100000000000001</c:v>
                </c:pt>
                <c:pt idx="4">
                  <c:v>63.1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6A3-4AB3-987D-44111EC3418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Неналоговые доходы</c:v>
                </c:pt>
                <c:pt idx="1">
                  <c:v>Государственная пошлина</c:v>
                </c:pt>
                <c:pt idx="2">
                  <c:v>Акцизы на нефтепродукты</c:v>
                </c:pt>
                <c:pt idx="3">
                  <c:v>Налоги на совокупный доход</c:v>
                </c:pt>
                <c:pt idx="4">
                  <c:v>Налог на доходы физических лиц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6A3-4AB3-987D-44111EC341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/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5093120485698831"/>
          <c:y val="2.7112378374804649E-2"/>
          <c:w val="0.60032544678685562"/>
          <c:h val="0.95024163261584405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6699FF"/>
            </a:solidFill>
          </c:spPr>
          <c:invertIfNegative val="0"/>
          <c:dLbls>
            <c:dLbl>
              <c:idx val="0"/>
              <c:layout>
                <c:manualLayout>
                  <c:x val="6.069262559538685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44C-46D1-A710-36E6D92ED934}"/>
                </c:ext>
              </c:extLst>
            </c:dLbl>
            <c:dLbl>
              <c:idx val="1"/>
              <c:layout>
                <c:manualLayout>
                  <c:x val="6.661385736079043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44C-46D1-A710-36E6D92ED934}"/>
                </c:ext>
              </c:extLst>
            </c:dLbl>
            <c:dLbl>
              <c:idx val="2"/>
              <c:layout>
                <c:manualLayout>
                  <c:x val="7.697601295024679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24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8,6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44C-46D1-A710-36E6D92ED934}"/>
                </c:ext>
              </c:extLst>
            </c:dLbl>
            <c:dLbl>
              <c:idx val="3"/>
              <c:layout>
                <c:manualLayout>
                  <c:x val="0.10362155589456291"/>
                  <c:y val="-2.26174397200708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44C-46D1-A710-36E6D92ED934}"/>
                </c:ext>
              </c:extLst>
            </c:dLbl>
            <c:dLbl>
              <c:idx val="4"/>
              <c:layout>
                <c:manualLayout>
                  <c:x val="0.29014035650477626"/>
                  <c:y val="-9.04697588802835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44C-46D1-A710-36E6D92ED934}"/>
                </c:ext>
              </c:extLst>
            </c:dLbl>
            <c:dLbl>
              <c:idx val="5"/>
              <c:layout>
                <c:manualLayout>
                  <c:x val="0.31234497562503966"/>
                  <c:y val="-4.523487944014179E-3"/>
                </c:manualLayout>
              </c:layout>
              <c:tx>
                <c:rich>
                  <a:bodyPr/>
                  <a:lstStyle/>
                  <a:p>
                    <a:r>
                      <a:rPr lang="ru-RU" sz="24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55,7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44C-46D1-A710-36E6D92ED934}"/>
                </c:ext>
              </c:extLst>
            </c:dLbl>
            <c:dLbl>
              <c:idx val="6"/>
              <c:layout>
                <c:manualLayout>
                  <c:x val="0.30938435974233786"/>
                  <c:y val="-1.5832207804049626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69,7</a:t>
                    </a:r>
                    <a:endParaRPr lang="en-US" b="1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44C-46D1-A710-36E6D92ED9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МО МВД России "Бабаевский"</c:v>
                </c:pt>
                <c:pt idx="1">
                  <c:v>БУЗ ВО "Бабаевская ЦРБ"</c:v>
                </c:pt>
                <c:pt idx="2">
                  <c:v>ПАО "Бабаевский ЛПХ"</c:v>
                </c:pt>
                <c:pt idx="3">
                  <c:v>ООО "ГазпромТрансгазУхта"</c:v>
                </c:pt>
                <c:pt idx="4">
                  <c:v>ОАО "РЖД"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3.5</c:v>
                </c:pt>
                <c:pt idx="1">
                  <c:v>6.6</c:v>
                </c:pt>
                <c:pt idx="2">
                  <c:v>9.5</c:v>
                </c:pt>
                <c:pt idx="3">
                  <c:v>12.6</c:v>
                </c:pt>
                <c:pt idx="4">
                  <c:v>63.5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444C-46D1-A710-36E6D92ED9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0276736"/>
        <c:axId val="130278528"/>
        <c:axId val="0"/>
      </c:bar3DChart>
      <c:catAx>
        <c:axId val="13027673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 i="0">
                <a:solidFill>
                  <a:srgbClr val="002060"/>
                </a:solidFill>
              </a:defRPr>
            </a:pPr>
            <a:endParaRPr lang="ru-RU"/>
          </a:p>
        </c:txPr>
        <c:crossAx val="130278528"/>
        <c:crosses val="autoZero"/>
        <c:auto val="1"/>
        <c:lblAlgn val="ctr"/>
        <c:lblOffset val="100"/>
        <c:noMultiLvlLbl val="0"/>
      </c:catAx>
      <c:valAx>
        <c:axId val="1302785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0276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6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2.7083333333333334E-2"/>
                  <c:y val="-5.919626501448159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1091,4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40D-4CAB-AE28-DC00D9AE0048}"/>
                </c:ext>
              </c:extLst>
            </c:dLbl>
            <c:dLbl>
              <c:idx val="1"/>
              <c:layout>
                <c:manualLayout>
                  <c:x val="8.3333333333333332E-3"/>
                  <c:y val="-5.919626501448159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1066,5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40D-4CAB-AE28-DC00D9AE00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Утверждено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1048.0999999999999</c:v>
                </c:pt>
                <c:pt idx="1">
                  <c:v>966.6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40D-4CAB-AE28-DC00D9AE00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0359680"/>
        <c:axId val="130368256"/>
        <c:axId val="0"/>
      </c:bar3DChart>
      <c:catAx>
        <c:axId val="130359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0368256"/>
        <c:crosses val="autoZero"/>
        <c:auto val="1"/>
        <c:lblAlgn val="ctr"/>
        <c:lblOffset val="100"/>
        <c:noMultiLvlLbl val="0"/>
      </c:catAx>
      <c:valAx>
        <c:axId val="13036825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1303596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2022 </a:t>
            </a:r>
            <a:r>
              <a:rPr lang="ru-RU" dirty="0"/>
              <a:t>год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1380825410933176"/>
                  <c:y val="-0.1334060039370078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62,1%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E1C-4D87-93ED-66F8F2FBE4C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37,9%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E1C-4D87-93ED-66F8F2FBE4C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Социальная сфера - 662,0 млн.руб.</c:v>
                </c:pt>
                <c:pt idx="1">
                  <c:v>Иные - 404,5 млн. руб.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>
                  <c:v>662</c:v>
                </c:pt>
                <c:pt idx="1">
                  <c:v>404.5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5A-45B5-A0FF-207FFB5A531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0596358267716532"/>
          <c:y val="0.33255290354330708"/>
          <c:w val="0.38153641732283466"/>
          <c:h val="0.445409940944881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2022 </a:t>
            </a:r>
            <a:r>
              <a:rPr lang="ru-RU" dirty="0"/>
              <a:t>год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0.32299514268184415"/>
                  <c:y val="0.1408158267074127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D4F-47A9-B198-6B57C4819734}"/>
                </c:ext>
              </c:extLst>
            </c:dLbl>
            <c:dLbl>
              <c:idx val="1"/>
              <c:layout>
                <c:manualLayout>
                  <c:x val="4.5039039706298897E-2"/>
                  <c:y val="-0.1629176981887330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D4F-47A9-B198-6B57C4819734}"/>
                </c:ext>
              </c:extLst>
            </c:dLbl>
            <c:dLbl>
              <c:idx val="2"/>
              <c:layout>
                <c:manualLayout>
                  <c:x val="0.50686335151950079"/>
                  <c:y val="-2.385194908921866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D4F-47A9-B198-6B57C4819734}"/>
                </c:ext>
              </c:extLst>
            </c:dLbl>
            <c:dLbl>
              <c:idx val="3"/>
              <c:layout>
                <c:manualLayout>
                  <c:x val="-7.0455134614672413E-2"/>
                  <c:y val="-2.131097289885389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D4F-47A9-B198-6B57C4819734}"/>
                </c:ext>
              </c:extLst>
            </c:dLbl>
            <c:dLbl>
              <c:idx val="4"/>
              <c:layout>
                <c:manualLayout>
                  <c:x val="-5.4613551447236591E-2"/>
                  <c:y val="7.879619619900693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D4F-47A9-B198-6B57C4819734}"/>
                </c:ext>
              </c:extLst>
            </c:dLbl>
            <c:dLbl>
              <c:idx val="5"/>
              <c:layout>
                <c:manualLayout>
                  <c:x val="-8.8282608238724219E-2"/>
                  <c:y val="0.1503512634877847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D4F-47A9-B198-6B57C4819734}"/>
                </c:ext>
              </c:extLst>
            </c:dLbl>
            <c:dLbl>
              <c:idx val="6"/>
              <c:layout>
                <c:manualLayout>
                  <c:x val="-0.22405268283504035"/>
                  <c:y val="5.924856054898033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CD4F-47A9-B198-6B57C4819734}"/>
                </c:ext>
              </c:extLst>
            </c:dLbl>
            <c:dLbl>
              <c:idx val="7"/>
              <c:layout>
                <c:manualLayout>
                  <c:x val="-0.10255817421687881"/>
                  <c:y val="1.547770586372521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D4F-47A9-B198-6B57C4819734}"/>
                </c:ext>
              </c:extLst>
            </c:dLbl>
            <c:dLbl>
              <c:idx val="8"/>
              <c:layout>
                <c:manualLayout>
                  <c:x val="0.25584469593468595"/>
                  <c:y val="1.300127292552917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CD4F-47A9-B198-6B57C481973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Дотации </c:v>
                </c:pt>
                <c:pt idx="1">
                  <c:v>Образование </c:v>
                </c:pt>
                <c:pt idx="2">
                  <c:v>Социальная политика </c:v>
                </c:pt>
                <c:pt idx="3">
                  <c:v>Культура </c:v>
                </c:pt>
                <c:pt idx="4">
                  <c:v>Национальная экономика </c:v>
                </c:pt>
                <c:pt idx="5">
                  <c:v>Физкультура и спорт </c:v>
                </c:pt>
                <c:pt idx="6">
                  <c:v>ЖКХ </c:v>
                </c:pt>
                <c:pt idx="7">
                  <c:v>Общегосударственные вопросы </c:v>
                </c:pt>
                <c:pt idx="8">
                  <c:v>Прочие отрасли 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52.9</c:v>
                </c:pt>
                <c:pt idx="1">
                  <c:v>560.20000000000005</c:v>
                </c:pt>
                <c:pt idx="2">
                  <c:v>14.6</c:v>
                </c:pt>
                <c:pt idx="3">
                  <c:v>55.7</c:v>
                </c:pt>
                <c:pt idx="4">
                  <c:v>182.8</c:v>
                </c:pt>
                <c:pt idx="5">
                  <c:v>31.3</c:v>
                </c:pt>
                <c:pt idx="6">
                  <c:v>59.4</c:v>
                </c:pt>
                <c:pt idx="7">
                  <c:v>107.6</c:v>
                </c:pt>
                <c:pt idx="8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CD4F-47A9-B198-6B57C481973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48.8</c:v>
                </c:pt>
                <c:pt idx="1">
                  <c:v>52.9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600-4133-89CC-2488BBACE60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76.3</c:v>
                </c:pt>
                <c:pt idx="1">
                  <c:v>189.7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600-4133-89CC-2488BBACE6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44278016"/>
        <c:axId val="244279552"/>
        <c:axId val="0"/>
      </c:bar3DChart>
      <c:catAx>
        <c:axId val="244278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44279552"/>
        <c:crosses val="autoZero"/>
        <c:auto val="1"/>
        <c:lblAlgn val="ctr"/>
        <c:lblOffset val="100"/>
        <c:noMultiLvlLbl val="0"/>
      </c:catAx>
      <c:valAx>
        <c:axId val="24427955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4427801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9</c:v>
                </c:pt>
                <c:pt idx="1">
                  <c:v>11</c:v>
                </c:pt>
                <c:pt idx="2">
                  <c:v>22</c:v>
                </c:pt>
                <c:pt idx="3">
                  <c:v>22</c:v>
                </c:pt>
                <c:pt idx="4">
                  <c:v>38</c:v>
                </c:pt>
                <c:pt idx="5">
                  <c:v>69</c:v>
                </c:pt>
                <c:pt idx="6">
                  <c:v>72</c:v>
                </c:pt>
                <c:pt idx="7">
                  <c:v>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2DD-491C-B144-18921147F7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4666880"/>
        <c:axId val="154668416"/>
        <c:axId val="0"/>
      </c:bar3DChart>
      <c:catAx>
        <c:axId val="154666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4668416"/>
        <c:crosses val="autoZero"/>
        <c:auto val="1"/>
        <c:lblAlgn val="ctr"/>
        <c:lblOffset val="100"/>
        <c:noMultiLvlLbl val="0"/>
      </c:catAx>
      <c:valAx>
        <c:axId val="154668416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154666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0.38739</cdr:x>
      <cdr:y>0.85651</cdr:y>
    </cdr:from>
    <cdr:to>
      <cdr:x>0.72072</cdr:x>
      <cdr:y>0.9548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3096344" y="4392488"/>
          <a:ext cx="2664296" cy="50405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0.71243</cdr:x>
      <cdr:y>0.67174</cdr:y>
    </cdr:from>
    <cdr:to>
      <cdr:x>0.76104</cdr:x>
      <cdr:y>0.78369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331619" y="3456384"/>
          <a:ext cx="432048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tx2">
                  <a:lumMod val="75000"/>
                </a:schemeClr>
              </a:solidFill>
            </a:rPr>
            <a:t>0</a:t>
          </a:r>
          <a:endParaRPr lang="ru-RU" sz="1800" b="1" dirty="0">
            <a:solidFill>
              <a:schemeClr val="tx2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0.8521</cdr:x>
      <cdr:y>0.67174</cdr:y>
    </cdr:from>
    <cdr:to>
      <cdr:x>0.88451</cdr:x>
      <cdr:y>0.75571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572962" y="3456384"/>
          <a:ext cx="28803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0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D3A050-AF1E-4AB1-A353-BA6E70BBE73E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75E91-B099-4E6C-8126-F748676683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613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D57BC6-EB09-4016-B03D-7533EDA96AB8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AB5961-EB16-4CF4-9609-20149F9B1372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0750"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2A9891C-53AE-43A3-A285-D5D1323E3845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</a:t>
            </a:r>
            <a:endParaRPr lang="ru-RU" sz="1000" dirty="0" smtClean="0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EACDC5-591C-4199-A3E7-325FD269240E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0750" eaLnBrk="1" hangingPunct="1">
              <a:spcBef>
                <a:spcPct val="0"/>
              </a:spcBef>
            </a:pPr>
            <a:r>
              <a:rPr lang="ru-RU" dirty="0" smtClean="0"/>
              <a:t>	</a:t>
            </a:r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3296C4F-64D6-4737-ABFB-3B17BFE5B6BE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5059" name="Номер слайда 3"/>
          <p:cNvSpPr txBox="1">
            <a:spLocks noGrp="1"/>
          </p:cNvSpPr>
          <p:nvPr/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08" tIns="46054" rIns="92108" bIns="46054" anchor="b"/>
          <a:lstStyle/>
          <a:p>
            <a:pPr algn="r"/>
            <a:fld id="{7FAAC80B-EEAA-4D89-BAB1-D43FEBDB2E09}" type="slidenum">
              <a:rPr lang="ru-RU" sz="1200"/>
              <a:pPr algn="r"/>
              <a:t>14</a:t>
            </a:fld>
            <a:endParaRPr lang="ru-RU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47107" name="Номер слайда 3"/>
          <p:cNvSpPr txBox="1">
            <a:spLocks noGrp="1"/>
          </p:cNvSpPr>
          <p:nvPr/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08" tIns="46054" rIns="92108" bIns="46054" anchor="b"/>
          <a:lstStyle/>
          <a:p>
            <a:pPr algn="r"/>
            <a:fld id="{0D1BFEF9-2704-4D08-B78C-D032347A018E}" type="slidenum">
              <a:rPr lang="ru-RU" sz="1200"/>
              <a:pPr algn="r"/>
              <a:t>15</a:t>
            </a:fld>
            <a:endParaRPr lang="ru-RU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F76F0E1-5902-4214-AE6F-371A8883388A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512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82BA75-5F04-4862-8C8B-14CD43770A05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563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CCB74E-49AB-43FC-BA16-FD5A6E1D6A1C}" type="slidenum">
              <a:rPr lang="ru-RU" smtClean="0">
                <a:solidFill>
                  <a:srgbClr val="000000"/>
                </a:solidFill>
              </a:rPr>
              <a:pPr/>
              <a:t>19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	</a:t>
            </a: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303B49E-7C7A-40E0-B3B8-9E106642A6AC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	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75E91-B099-4E6C-8126-F7486766838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0045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624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387DC26-8CDF-4512-A8A4-7053E0B52E97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645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2F3118-DE20-4F82-9833-5E2912C934AA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dirty="0" smtClean="0"/>
              <a:t>	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A30D4A2-EBBF-423E-B7AF-8E79CA270726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75E91-B099-4E6C-8126-F7486766838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21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75E91-B099-4E6C-8126-F7486766838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271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endParaRPr lang="ru-RU" sz="1000" baseline="0" dirty="0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2D45821-9872-405C-B163-9B1B308828BB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     </a:t>
            </a:r>
            <a:r>
              <a:rPr lang="ru-RU" dirty="0" smtClean="0"/>
              <a:t>Крупнейшими налогоплательщиками района являются структурные подразделения ОАО «РЖД» и ООО «</a:t>
            </a:r>
            <a:r>
              <a:rPr lang="ru-RU" dirty="0" err="1" smtClean="0"/>
              <a:t>ГазпромТрансгазУхта</a:t>
            </a:r>
            <a:r>
              <a:rPr lang="ru-RU" dirty="0" smtClean="0"/>
              <a:t>», а также ПАО «Бабаевский леспромхоз», БУЗ ВО «Бабаевская ЦРБ», МО МВД России «Бабаевский».</a:t>
            </a:r>
          </a:p>
          <a:p>
            <a:r>
              <a:rPr lang="ru-RU" baseline="0" dirty="0" smtClean="0"/>
              <a:t>     </a:t>
            </a:r>
            <a:r>
              <a:rPr lang="ru-RU" dirty="0" smtClean="0"/>
              <a:t>Удельный вес налоговых поступлений от крупнейших налогоплательщиков составил 35,9 % в общем объеме налоговых доходов бюджета района.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75E91-B099-4E6C-8126-F7486766838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356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effectLst/>
              </a:rPr>
              <a:t>	</a:t>
            </a:r>
            <a:endParaRPr lang="ru-RU" dirty="0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492AFA0-4819-4919-9B11-E0923FED2B35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B33B7-57AF-47D6-A7D2-C1A00154F6A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143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21.03.2023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mailto:babaevoamr@vologda.ru" TargetMode="External"/><Relationship Id="rId7" Type="http://schemas.openxmlformats.org/officeDocument/2006/relationships/hyperlink" Target="http://rezhevskoy.midural.ru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abaevo-adm/" TargetMode="External"/><Relationship Id="rId5" Type="http://schemas.openxmlformats.org/officeDocument/2006/relationships/hyperlink" Target="https://35babaevskij.gosuslugi.ru/" TargetMode="External"/><Relationship Id="rId4" Type="http://schemas.openxmlformats.org/officeDocument/2006/relationships/hyperlink" Target="mailto:finupr01@mail.ru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81000"/>
            <a:ext cx="8839200" cy="8826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None/>
              <a:defRPr/>
            </a:pPr>
            <a:endParaRPr lang="ru-RU" sz="1000" b="1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None/>
              <a:defRPr/>
            </a:pPr>
            <a:endParaRPr lang="ru-RU" sz="10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None/>
              <a:defRPr/>
            </a:pPr>
            <a:endParaRPr lang="ru-RU" sz="1000" b="1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граждан </a:t>
            </a:r>
          </a:p>
          <a:p>
            <a:pPr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основе проекта решения Представительного Собрания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Бабаевского муниципального округа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«Об утверждении отчета об исполнении бюджета Бабаевского муниципального района за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год»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None/>
              <a:defRPr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4572000" y="5410200"/>
            <a:ext cx="4572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Заместитель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главы округа,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начальник финансового управления</a:t>
            </a:r>
          </a:p>
          <a:p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Е.В.Морозова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5363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152400"/>
            <a:ext cx="9350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081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6632"/>
            <a:ext cx="7772400" cy="1038225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Расходы бюджета Бабаевского муниципального района </a:t>
            </a:r>
            <a:r>
              <a:rPr lang="ru-RU" sz="240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 2022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году, </a:t>
            </a:r>
            <a:r>
              <a:rPr lang="ru-RU" sz="240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35889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548712"/>
              </p:ext>
            </p:extLst>
          </p:nvPr>
        </p:nvGraphicFramePr>
        <p:xfrm>
          <a:off x="1331640" y="1412776"/>
          <a:ext cx="7056438" cy="1524000"/>
        </p:xfrm>
        <a:graphic>
          <a:graphicData uri="http://schemas.openxmlformats.org/drawingml/2006/table">
            <a:tbl>
              <a:tblPr/>
              <a:tblGrid>
                <a:gridCol w="17637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637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6371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Утверждено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Исполнено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Процент 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Объем расходов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1091,4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1066,5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97,7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35896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555049524"/>
              </p:ext>
            </p:extLst>
          </p:nvPr>
        </p:nvGraphicFramePr>
        <p:xfrm>
          <a:off x="1524000" y="3573016"/>
          <a:ext cx="609600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6580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8001000" cy="9906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Доля расходов на социальную сферу в бюджете Бабаевского муниципального района, %</a:t>
            </a:r>
          </a:p>
        </p:txBody>
      </p:sp>
      <p:pic>
        <p:nvPicPr>
          <p:cNvPr id="37910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80278551"/>
              </p:ext>
            </p:extLst>
          </p:nvPr>
        </p:nvGraphicFramePr>
        <p:xfrm>
          <a:off x="1043608" y="1844824"/>
          <a:ext cx="756084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4194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0"/>
            <a:ext cx="8229600" cy="1143000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расходов бюджета</a:t>
            </a:r>
            <a:b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Бабаевского муниципального района, </a:t>
            </a:r>
            <a:r>
              <a:rPr lang="ru-RU" sz="280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573857245"/>
              </p:ext>
            </p:extLst>
          </p:nvPr>
        </p:nvGraphicFramePr>
        <p:xfrm>
          <a:off x="685800" y="1484784"/>
          <a:ext cx="7992888" cy="5128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13" descr="герб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520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12" name="Прямоугольник 1"/>
          <p:cNvSpPr>
            <a:spLocks noChangeArrowheads="1"/>
          </p:cNvSpPr>
          <p:nvPr/>
        </p:nvSpPr>
        <p:spPr bwMode="auto">
          <a:xfrm>
            <a:off x="838200" y="196850"/>
            <a:ext cx="8305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Финансовая помощь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из бюджета района поселениям района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году(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pic>
        <p:nvPicPr>
          <p:cNvPr id="42013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9532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579161117"/>
              </p:ext>
            </p:extLst>
          </p:nvPr>
        </p:nvGraphicFramePr>
        <p:xfrm>
          <a:off x="1524000" y="1397000"/>
          <a:ext cx="715245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9834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85" name="Group 5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68177232"/>
              </p:ext>
            </p:extLst>
          </p:nvPr>
        </p:nvGraphicFramePr>
        <p:xfrm>
          <a:off x="0" y="490692"/>
          <a:ext cx="9144000" cy="5403741"/>
        </p:xfrm>
        <a:graphic>
          <a:graphicData uri="http://schemas.openxmlformats.org/drawingml/2006/table">
            <a:tbl>
              <a:tblPr/>
              <a:tblGrid>
                <a:gridCol w="59832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144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462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43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финансирования (млн. руб.)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57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ФБ и ОБ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69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Станция обезжелезивания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Цифровая среда, точки роста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Капитальный ремонт </a:t>
                      </a:r>
                      <a:r>
                        <a:rPr lang="ru-RU" sz="20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Борисовской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школы и Школы № 1 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96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Укрепление МТБ библиотеки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34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Площадка ГТО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9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Капитальный ремонт Тимошинского музея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1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Пищеблок Школа №1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68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Виртуальный концертный зал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868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Ярмарочные домики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868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Государственные символы РФ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44076" name="Прямоугольник 1"/>
          <p:cNvSpPr>
            <a:spLocks noChangeArrowheads="1"/>
          </p:cNvSpPr>
          <p:nvPr/>
        </p:nvSpPr>
        <p:spPr bwMode="auto">
          <a:xfrm>
            <a:off x="1475656" y="4465"/>
            <a:ext cx="67692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Наиболее значимые объекты в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году,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4081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4944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04" name="Group 2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56053520"/>
              </p:ext>
            </p:extLst>
          </p:nvPr>
        </p:nvGraphicFramePr>
        <p:xfrm>
          <a:off x="376021" y="962471"/>
          <a:ext cx="8299450" cy="5971729"/>
        </p:xfrm>
        <a:graphic>
          <a:graphicData uri="http://schemas.openxmlformats.org/drawingml/2006/table">
            <a:tbl>
              <a:tblPr/>
              <a:tblGrid>
                <a:gridCol w="54074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920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667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финансирования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33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Реконструкция мостового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перехода через реку 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Колпь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г. Бабаево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21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подъезд к деревне Володино 0,5км.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8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Ремонт покрытия ул. Ленина - ул. 25 Октября и дворовой территории в г. Бабаево, ул. Спортивная - ул. Механизаторов в г. Бабаево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08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Восстановление асфальтобетонного покрытия проезжей части, тротуаров и заездных карманов автобусных остановок улично-дорожной сети г. Бабаево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08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Ремонт тротуаров по ул. Северная и парковки ул. Северная, ремонт тротуаров по ул. Красного Октября, ремонт тротуаров по ул. Гайдара, ул. Свердлова в г. Бабаево - 1,0км.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5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Капитальный ремонт дорог сельских поселений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080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Обеспечение</a:t>
                      </a:r>
                      <a:r>
                        <a:rPr lang="ru-RU" sz="1600" baseline="0" dirty="0" smtClean="0"/>
                        <a:t> подъездов к земельным участкам, предоставляемым отдельным категориям граждан – 0,65 км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295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Текущее содержание дорог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46101" name="Прямоугольник 1"/>
          <p:cNvSpPr>
            <a:spLocks noChangeArrowheads="1"/>
          </p:cNvSpPr>
          <p:nvPr/>
        </p:nvSpPr>
        <p:spPr bwMode="auto">
          <a:xfrm>
            <a:off x="827088" y="49839"/>
            <a:ext cx="79994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234271"/>
                </a:solidFill>
                <a:latin typeface="Times New Roman" pitchFamily="18" charset="0"/>
                <a:cs typeface="Times New Roman" pitchFamily="18" charset="0"/>
              </a:rPr>
              <a:t>Социально-значимые проекты </a:t>
            </a:r>
          </a:p>
          <a:p>
            <a:pPr algn="ctr"/>
            <a:r>
              <a:rPr lang="ru-RU" sz="2400" dirty="0">
                <a:solidFill>
                  <a:srgbClr val="234271"/>
                </a:solidFill>
                <a:latin typeface="Times New Roman" pitchFamily="18" charset="0"/>
                <a:cs typeface="Times New Roman" pitchFamily="18" charset="0"/>
              </a:rPr>
              <a:t>в сфере дорожного хозяйства в </a:t>
            </a:r>
            <a:r>
              <a:rPr lang="ru-RU" sz="2400" dirty="0" smtClean="0">
                <a:solidFill>
                  <a:srgbClr val="234271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400" dirty="0">
                <a:solidFill>
                  <a:srgbClr val="234271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6102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36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Кредиторская задолженность</a:t>
            </a:r>
            <a:b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учреждений, финансируемых из  бюджета района, млн.руб.</a:t>
            </a:r>
            <a:endParaRPr lang="ru-RU" sz="24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8159" name="Group 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1637594"/>
              </p:ext>
            </p:extLst>
          </p:nvPr>
        </p:nvGraphicFramePr>
        <p:xfrm>
          <a:off x="250825" y="1700213"/>
          <a:ext cx="8712200" cy="3997201"/>
        </p:xfrm>
        <a:graphic>
          <a:graphicData uri="http://schemas.openxmlformats.org/drawingml/2006/table">
            <a:tbl>
              <a:tblPr/>
              <a:tblGrid>
                <a:gridCol w="25923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83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7074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512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По состоянию на 01.01.2021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По состоянию на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 01.01.2022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По состоянию на 01.01.2023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Динамика  задолженности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81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Балансовая кредиторская задолженность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14,5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49,0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41,5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0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В том числе просроченная кредиторская задолженность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48156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958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088" y="0"/>
            <a:ext cx="7772400" cy="8366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показатели </a:t>
            </a:r>
            <a:b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 исполнению Указов Президента РФ, руб.</a:t>
            </a:r>
            <a:endParaRPr lang="ru-RU" sz="24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5445" name="Group 1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958793"/>
              </p:ext>
            </p:extLst>
          </p:nvPr>
        </p:nvGraphicFramePr>
        <p:xfrm>
          <a:off x="0" y="836613"/>
          <a:ext cx="9144000" cy="5943600"/>
        </p:xfrm>
        <a:graphic>
          <a:graphicData uri="http://schemas.openxmlformats.org/drawingml/2006/table">
            <a:tbl>
              <a:tblPr/>
              <a:tblGrid>
                <a:gridCol w="21116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90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675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75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861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5040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9621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9764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9764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2015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2016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2017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2018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2019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2020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2021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9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пед.работников, реализующих программы дошкольного образования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17353,1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17544,8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23649,6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28846,5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33330,0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36050,0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37294,3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44532,0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62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пед.работников, реализующих программы общего образования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25198,9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24667,9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28176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31377,5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34890,0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37714,7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43024,2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50338,9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4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пед.работников, реализующих программы дополнительного образования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22424,3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25514,0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27382,0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31944,1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35519,2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39195,1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40501,4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47318,9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работников культуры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19698,0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19400,0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25548,1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31378,4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34895,0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36486,1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38891,1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46482,7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50234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590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Прямоугольник 1"/>
          <p:cNvSpPr>
            <a:spLocks noChangeArrowheads="1"/>
          </p:cNvSpPr>
          <p:nvPr/>
        </p:nvSpPr>
        <p:spPr bwMode="auto">
          <a:xfrm>
            <a:off x="1798638" y="152400"/>
            <a:ext cx="5610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Реализация проекта «Народный бюджет»</a:t>
            </a:r>
          </a:p>
        </p:txBody>
      </p:sp>
      <p:pic>
        <p:nvPicPr>
          <p:cNvPr id="52226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12976"/>
            <a:ext cx="2603107" cy="161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78" r="9438" b="12187"/>
          <a:stretch/>
        </p:blipFill>
        <p:spPr bwMode="auto">
          <a:xfrm>
            <a:off x="3563888" y="4293096"/>
            <a:ext cx="214540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 descr="https://sun9-west.userapi.com/sun9-7/s/v1/ig2/Vj248WaIqJTAKsP32OhnDdCPM8cs2L7jlPUdgxTcylundTzIxjuM2CYkoM1owCRDdcTr948QM5_10KGqwHyCOsBi.jpg?size=2560x1747&amp;quality=96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8" t="22862" r="22862" b="24213"/>
          <a:stretch>
            <a:fillRect/>
          </a:stretch>
        </p:blipFill>
        <p:spPr bwMode="auto">
          <a:xfrm>
            <a:off x="6084168" y="4797152"/>
            <a:ext cx="2664296" cy="1851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4" b="29026"/>
          <a:stretch/>
        </p:blipFill>
        <p:spPr bwMode="auto">
          <a:xfrm>
            <a:off x="5868144" y="764704"/>
            <a:ext cx="3015149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636912"/>
            <a:ext cx="2736304" cy="2002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"/>
          <p:cNvSpPr>
            <a:spLocks noChangeArrowheads="1"/>
          </p:cNvSpPr>
          <p:nvPr/>
        </p:nvSpPr>
        <p:spPr bwMode="auto">
          <a:xfrm>
            <a:off x="1798638" y="152400"/>
            <a:ext cx="5610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Реализация проекта «Народный бюджет»</a:t>
            </a:r>
          </a:p>
        </p:txBody>
      </p:sp>
      <p:pic>
        <p:nvPicPr>
          <p:cNvPr id="18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2880320" cy="207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70" r="6319" b="17401"/>
          <a:stretch/>
        </p:blipFill>
        <p:spPr bwMode="auto">
          <a:xfrm>
            <a:off x="3707904" y="1268760"/>
            <a:ext cx="193630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" b="10703"/>
          <a:stretch/>
        </p:blipFill>
        <p:spPr bwMode="auto">
          <a:xfrm>
            <a:off x="611560" y="4941168"/>
            <a:ext cx="2520280" cy="17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64193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3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 bwMode="auto">
          <a:xfrm>
            <a:off x="395288" y="1009650"/>
            <a:ext cx="4230687" cy="863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6" tIns="45718" rIns="91436" bIns="45718" anchor="ctr"/>
          <a:lstStyle/>
          <a:p>
            <a:pPr algn="ctr" defTabSz="912813">
              <a:defRPr/>
            </a:pPr>
            <a:r>
              <a:rPr lang="ru-RU" i="1" dirty="0" smtClean="0">
                <a:solidFill>
                  <a:srgbClr val="000066"/>
                </a:solidFill>
                <a:latin typeface="Arial" charset="0"/>
              </a:rPr>
              <a:t>Количество </a:t>
            </a:r>
            <a:r>
              <a:rPr lang="ru-RU" i="1" dirty="0">
                <a:solidFill>
                  <a:srgbClr val="000066"/>
                </a:solidFill>
                <a:latin typeface="Arial" charset="0"/>
              </a:rPr>
              <a:t>принятых и реализованных  проектов </a:t>
            </a:r>
          </a:p>
          <a:p>
            <a:pPr algn="ctr" defTabSz="912813">
              <a:defRPr/>
            </a:pPr>
            <a:r>
              <a:rPr lang="ru-RU" i="1" dirty="0">
                <a:solidFill>
                  <a:srgbClr val="000066"/>
                </a:solidFill>
                <a:latin typeface="Arial" charset="0"/>
              </a:rPr>
              <a:t>в </a:t>
            </a:r>
            <a:r>
              <a:rPr lang="ru-RU" i="1" dirty="0" smtClean="0">
                <a:solidFill>
                  <a:srgbClr val="000066"/>
                </a:solidFill>
                <a:latin typeface="Arial" charset="0"/>
              </a:rPr>
              <a:t>2015-2022 годах</a:t>
            </a:r>
            <a:endParaRPr lang="ru-RU" i="1" dirty="0">
              <a:solidFill>
                <a:srgbClr val="000066"/>
              </a:solidFill>
              <a:latin typeface="Segoe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4787900" y="1011238"/>
            <a:ext cx="4176713" cy="863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6" tIns="45718" rIns="91436" bIns="45718" anchor="ctr"/>
          <a:lstStyle/>
          <a:p>
            <a:pPr algn="ctr" defTabSz="912813">
              <a:defRPr/>
            </a:pPr>
            <a:r>
              <a:rPr lang="ru-RU" i="1" dirty="0">
                <a:solidFill>
                  <a:srgbClr val="000066"/>
                </a:solidFill>
                <a:latin typeface="Arial" charset="0"/>
              </a:rPr>
              <a:t>Стоимость проектов</a:t>
            </a:r>
          </a:p>
          <a:p>
            <a:pPr algn="ctr" defTabSz="912813">
              <a:defRPr/>
            </a:pPr>
            <a:r>
              <a:rPr lang="ru-RU" i="1" dirty="0">
                <a:solidFill>
                  <a:srgbClr val="000066"/>
                </a:solidFill>
                <a:latin typeface="Arial" charset="0"/>
              </a:rPr>
              <a:t> в </a:t>
            </a:r>
            <a:r>
              <a:rPr lang="ru-RU" i="1" dirty="0" smtClean="0">
                <a:solidFill>
                  <a:srgbClr val="000066"/>
                </a:solidFill>
                <a:latin typeface="Arial" charset="0"/>
              </a:rPr>
              <a:t>2015-2022 годах (</a:t>
            </a:r>
            <a:r>
              <a:rPr lang="ru-RU" i="1" dirty="0" err="1" smtClean="0">
                <a:solidFill>
                  <a:srgbClr val="000066"/>
                </a:solidFill>
                <a:latin typeface="Arial" charset="0"/>
              </a:rPr>
              <a:t>млн.руб</a:t>
            </a:r>
            <a:r>
              <a:rPr lang="ru-RU" i="1" dirty="0" smtClean="0">
                <a:solidFill>
                  <a:srgbClr val="000066"/>
                </a:solidFill>
                <a:latin typeface="Arial" charset="0"/>
              </a:rPr>
              <a:t>.)</a:t>
            </a:r>
            <a:endParaRPr lang="ru-RU" i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3" name="Прямоугольник 1"/>
          <p:cNvSpPr>
            <a:spLocks noChangeArrowheads="1"/>
          </p:cNvSpPr>
          <p:nvPr/>
        </p:nvSpPr>
        <p:spPr bwMode="auto">
          <a:xfrm>
            <a:off x="1798638" y="152400"/>
            <a:ext cx="5610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Реализация проекта «Народный бюджет»</a:t>
            </a:r>
          </a:p>
        </p:txBody>
      </p:sp>
      <p:pic>
        <p:nvPicPr>
          <p:cNvPr id="14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531649543"/>
              </p:ext>
            </p:extLst>
          </p:nvPr>
        </p:nvGraphicFramePr>
        <p:xfrm>
          <a:off x="251520" y="2060848"/>
          <a:ext cx="417646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830213614"/>
              </p:ext>
            </p:extLst>
          </p:nvPr>
        </p:nvGraphicFramePr>
        <p:xfrm>
          <a:off x="4625975" y="2060848"/>
          <a:ext cx="435223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4651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676400"/>
            <a:ext cx="8242300" cy="4278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</a:p>
          <a:p>
            <a:pPr algn="ctr">
              <a:defRPr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Бабаевского муниципального района на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algn="ctr">
              <a:defRPr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 Решением Представительного собрания </a:t>
            </a:r>
          </a:p>
          <a:p>
            <a:pPr algn="ctr">
              <a:defRPr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Бабаевского муниципального района</a:t>
            </a:r>
          </a:p>
          <a:p>
            <a:pPr algn="ctr">
              <a:defRPr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707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15.12.2021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бюджете Бабаевского муниципального  района на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и плановый период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годов»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(с последующими изменениями и дополнениями)</a:t>
            </a:r>
          </a:p>
          <a:p>
            <a:pPr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defRPr/>
            </a:pP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6743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44654247"/>
              </p:ext>
            </p:extLst>
          </p:nvPr>
        </p:nvGraphicFramePr>
        <p:xfrm>
          <a:off x="256605" y="980728"/>
          <a:ext cx="8887395" cy="5145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1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304800"/>
            <a:ext cx="72831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долг</a:t>
            </a:r>
            <a:endParaRPr lang="ru-RU" sz="24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3" descr="герб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7380312" y="1179699"/>
            <a:ext cx="1186543" cy="369332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млн. руб.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69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Прямоугольник 1"/>
          <p:cNvSpPr>
            <a:spLocks noChangeArrowheads="1"/>
          </p:cNvSpPr>
          <p:nvPr/>
        </p:nvSpPr>
        <p:spPr bwMode="auto">
          <a:xfrm>
            <a:off x="381000" y="196850"/>
            <a:ext cx="8305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u="sng"/>
              <a:t>Контактная  информация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990600" y="625475"/>
            <a:ext cx="7010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69850" y="700078"/>
            <a:ext cx="880745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dirty="0">
                <a:latin typeface="Times New Roman" pitchFamily="18" charset="0"/>
              </a:rPr>
              <a:t>Администрация Бабаевского муниципального </a:t>
            </a:r>
            <a:r>
              <a:rPr lang="ru-RU" sz="2400" b="1" dirty="0" smtClean="0">
                <a:latin typeface="Times New Roman" pitchFamily="18" charset="0"/>
              </a:rPr>
              <a:t>округа</a:t>
            </a:r>
            <a:endParaRPr lang="ru-RU" sz="2400" dirty="0">
              <a:latin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</a:rPr>
              <a:t>162480, Вологодская  обл., г. Бабаево, </a:t>
            </a:r>
            <a:r>
              <a:rPr lang="ru-RU" dirty="0" err="1">
                <a:latin typeface="Times New Roman" pitchFamily="18" charset="0"/>
              </a:rPr>
              <a:t>пл.Революции</a:t>
            </a:r>
            <a:r>
              <a:rPr lang="ru-RU" dirty="0">
                <a:latin typeface="Times New Roman" pitchFamily="18" charset="0"/>
              </a:rPr>
              <a:t>, 2а. </a:t>
            </a:r>
          </a:p>
          <a:p>
            <a:r>
              <a:rPr lang="ru-RU" dirty="0">
                <a:latin typeface="Times New Roman" pitchFamily="18" charset="0"/>
              </a:rPr>
              <a:t>Электронный адрес </a:t>
            </a:r>
            <a:r>
              <a:rPr lang="en-US" b="1" u="sng" dirty="0" err="1">
                <a:latin typeface="Times New Roman" pitchFamily="18" charset="0"/>
                <a:hlinkClick r:id="rId3"/>
              </a:rPr>
              <a:t>babaevoamr</a:t>
            </a:r>
            <a:r>
              <a:rPr lang="ru-RU" b="1" u="sng" dirty="0">
                <a:latin typeface="Times New Roman" pitchFamily="18" charset="0"/>
                <a:hlinkClick r:id="rId3"/>
              </a:rPr>
              <a:t>@</a:t>
            </a:r>
            <a:r>
              <a:rPr lang="en-US" b="1" u="sng" dirty="0" err="1">
                <a:latin typeface="Times New Roman" pitchFamily="18" charset="0"/>
                <a:hlinkClick r:id="rId3"/>
              </a:rPr>
              <a:t>vologda</a:t>
            </a:r>
            <a:r>
              <a:rPr lang="ru-RU" b="1" u="sng" dirty="0">
                <a:latin typeface="Times New Roman" pitchFamily="18" charset="0"/>
                <a:hlinkClick r:id="rId3"/>
              </a:rPr>
              <a:t>.</a:t>
            </a:r>
            <a:r>
              <a:rPr lang="en-US" b="1" u="sng" dirty="0" err="1">
                <a:latin typeface="Times New Roman" pitchFamily="18" charset="0"/>
                <a:hlinkClick r:id="rId3"/>
              </a:rPr>
              <a:t>ru</a:t>
            </a:r>
            <a:endParaRPr lang="ru-RU" b="1" u="sng" dirty="0">
              <a:latin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</a:rPr>
              <a:t>Тел. (</a:t>
            </a:r>
            <a:r>
              <a:rPr lang="en-US" dirty="0">
                <a:latin typeface="Times New Roman" pitchFamily="18" charset="0"/>
              </a:rPr>
              <a:t>81743</a:t>
            </a:r>
            <a:r>
              <a:rPr lang="ru-RU" dirty="0">
                <a:latin typeface="Times New Roman" pitchFamily="18" charset="0"/>
              </a:rPr>
              <a:t>) 2-</a:t>
            </a:r>
            <a:r>
              <a:rPr lang="en-US" dirty="0">
                <a:latin typeface="Times New Roman" pitchFamily="18" charset="0"/>
              </a:rPr>
              <a:t>18</a:t>
            </a:r>
            <a:r>
              <a:rPr lang="ru-RU" dirty="0">
                <a:latin typeface="Times New Roman" pitchFamily="18" charset="0"/>
              </a:rPr>
              <a:t>-</a:t>
            </a:r>
            <a:r>
              <a:rPr lang="en-US" dirty="0">
                <a:latin typeface="Times New Roman" pitchFamily="18" charset="0"/>
              </a:rPr>
              <a:t>03</a:t>
            </a:r>
            <a:r>
              <a:rPr lang="ru-RU" dirty="0">
                <a:latin typeface="Times New Roman" pitchFamily="18" charset="0"/>
              </a:rPr>
              <a:t>, факс </a:t>
            </a:r>
            <a:r>
              <a:rPr lang="ru-RU" dirty="0"/>
              <a:t>(</a:t>
            </a:r>
            <a:r>
              <a:rPr lang="en-US" dirty="0"/>
              <a:t>81743</a:t>
            </a:r>
            <a:r>
              <a:rPr lang="ru-RU" dirty="0"/>
              <a:t>) 2-</a:t>
            </a:r>
            <a:r>
              <a:rPr lang="en-US" dirty="0"/>
              <a:t>18</a:t>
            </a:r>
            <a:r>
              <a:rPr lang="ru-RU" dirty="0"/>
              <a:t>-</a:t>
            </a:r>
            <a:r>
              <a:rPr lang="en-US" dirty="0"/>
              <a:t>03</a:t>
            </a:r>
            <a:endParaRPr lang="ru-RU" dirty="0">
              <a:latin typeface="Times New Roman" pitchFamily="18" charset="0"/>
            </a:endParaRPr>
          </a:p>
          <a:p>
            <a:endParaRPr lang="ru-RU" dirty="0">
              <a:latin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</a:rPr>
              <a:t>Финансовое управление администрации Бабаевского муниципального </a:t>
            </a:r>
            <a:r>
              <a:rPr lang="ru-RU" sz="2400" b="1" dirty="0" smtClean="0">
                <a:latin typeface="Times New Roman" pitchFamily="18" charset="0"/>
              </a:rPr>
              <a:t>округа</a:t>
            </a:r>
            <a:r>
              <a:rPr lang="ru-RU" sz="2400" dirty="0" smtClean="0">
                <a:latin typeface="Times New Roman" pitchFamily="18" charset="0"/>
              </a:rPr>
              <a:t>              </a:t>
            </a:r>
            <a:endParaRPr lang="ru-RU" sz="2400" dirty="0">
              <a:latin typeface="Times New Roman" pitchFamily="18" charset="0"/>
            </a:endParaRPr>
          </a:p>
          <a:p>
            <a:r>
              <a:rPr lang="ru-RU" dirty="0"/>
              <a:t>162480, Вологодская  обл., г. Бабаево</a:t>
            </a:r>
            <a:r>
              <a:rPr lang="ru-RU" dirty="0">
                <a:latin typeface="Times New Roman" pitchFamily="18" charset="0"/>
              </a:rPr>
              <a:t>, улица Ухтомского, дом 1</a:t>
            </a:r>
          </a:p>
          <a:p>
            <a:r>
              <a:rPr lang="ru-RU" dirty="0">
                <a:latin typeface="Times New Roman" pitchFamily="18" charset="0"/>
              </a:rPr>
              <a:t>Тел/факс (81743) 2-19-04</a:t>
            </a:r>
          </a:p>
          <a:p>
            <a:r>
              <a:rPr lang="ru-RU" dirty="0">
                <a:latin typeface="Times New Roman" pitchFamily="18" charset="0"/>
              </a:rPr>
              <a:t>Электронный адрес </a:t>
            </a:r>
            <a:r>
              <a:rPr lang="en-US" b="1" dirty="0" err="1">
                <a:latin typeface="Times New Roman" pitchFamily="18" charset="0"/>
                <a:hlinkClick r:id="rId4"/>
              </a:rPr>
              <a:t>finupr</a:t>
            </a:r>
            <a:r>
              <a:rPr lang="ru-RU" b="1" dirty="0">
                <a:latin typeface="Times New Roman" pitchFamily="18" charset="0"/>
                <a:hlinkClick r:id="rId4"/>
              </a:rPr>
              <a:t>01@</a:t>
            </a:r>
            <a:r>
              <a:rPr lang="en-US" b="1" dirty="0">
                <a:latin typeface="Times New Roman" pitchFamily="18" charset="0"/>
                <a:hlinkClick r:id="rId4"/>
              </a:rPr>
              <a:t>mail</a:t>
            </a:r>
            <a:r>
              <a:rPr lang="ru-RU" b="1" dirty="0">
                <a:latin typeface="Times New Roman" pitchFamily="18" charset="0"/>
                <a:hlinkClick r:id="rId4"/>
              </a:rPr>
              <a:t>.</a:t>
            </a:r>
            <a:r>
              <a:rPr lang="en-US" b="1" dirty="0" err="1">
                <a:latin typeface="Times New Roman" pitchFamily="18" charset="0"/>
                <a:hlinkClick r:id="rId4"/>
              </a:rPr>
              <a:t>ru</a:t>
            </a:r>
            <a:r>
              <a:rPr lang="en-US" b="1" dirty="0">
                <a:latin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</a:rPr>
              <a:t>Руководитель: Морозова Елена Васильевна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5" name="Rectangle 3"/>
          <p:cNvSpPr txBox="1">
            <a:spLocks/>
          </p:cNvSpPr>
          <p:nvPr/>
        </p:nvSpPr>
        <p:spPr bwMode="auto">
          <a:xfrm>
            <a:off x="282575" y="4324350"/>
            <a:ext cx="83820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Clr>
                <a:srgbClr val="C3260C"/>
              </a:buClr>
              <a:buSzPct val="128000"/>
              <a:buFont typeface="Georgia" pitchFamily="18" charset="0"/>
              <a:buNone/>
            </a:pP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Источники размещения информации о бюджете Бабаевского муниципального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округа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68375" y="5092700"/>
            <a:ext cx="7010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Объект 1"/>
          <p:cNvSpPr txBox="1">
            <a:spLocks/>
          </p:cNvSpPr>
          <p:nvPr/>
        </p:nvSpPr>
        <p:spPr bwMode="auto">
          <a:xfrm>
            <a:off x="-252536" y="5092700"/>
            <a:ext cx="9505056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450" algn="ctr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Официальный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сайт администрации Бабаевского муниципального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округа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44450" algn="ctr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en-US" sz="2000" b="1" u="sng" dirty="0" smtClean="0">
                <a:solidFill>
                  <a:srgbClr val="6699FF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https</a:t>
            </a:r>
            <a:r>
              <a:rPr lang="ru-RU" sz="2000" b="1" u="sng" dirty="0" smtClean="0">
                <a:solidFill>
                  <a:srgbClr val="6699FF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:</a:t>
            </a:r>
            <a:r>
              <a:rPr lang="en-US" sz="2000" b="1" u="sng" dirty="0" smtClean="0">
                <a:solidFill>
                  <a:srgbClr val="6699FF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//35babaevskij.gosuslugi.ru</a:t>
            </a:r>
            <a:endParaRPr lang="en-US" sz="2000" b="1" u="sng" dirty="0" smtClean="0">
              <a:solidFill>
                <a:srgbClr val="6699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" algn="ctr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  <a:hlinkClick r:id="rId6"/>
              </a:rPr>
              <a:t>www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  <a:hlinkClick r:id="rId6"/>
              </a:rPr>
              <a:t>.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  <a:hlinkClick r:id="rId6"/>
              </a:rPr>
              <a:t>babaevo-adm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  <a:hlinkClick r:id="rId7"/>
              </a:rPr>
              <a:t>.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  <a:hlinkClick r:id="rId7"/>
              </a:rPr>
              <a:t>ru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u="sng" dirty="0" smtClean="0">
              <a:solidFill>
                <a:srgbClr val="6699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" algn="ctr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Официальное печатное издание  –   газета «Наша жизнь»</a:t>
            </a:r>
          </a:p>
          <a:p>
            <a:pPr marL="44450" algn="ctr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None/>
            </a:pPr>
            <a:endParaRPr lang="ru-RU" sz="2800" b="1" u="sng" dirty="0">
              <a:solidFill>
                <a:srgbClr val="6699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45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7" name="Picture 13" descr="герб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69532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8896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1680" y="2362200"/>
            <a:ext cx="4909741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</a:t>
            </a:r>
          </a:p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внимание! </a:t>
            </a:r>
          </a:p>
        </p:txBody>
      </p:sp>
      <p:pic>
        <p:nvPicPr>
          <p:cNvPr id="63490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9532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2544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16" name="Group 6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5352418"/>
              </p:ext>
            </p:extLst>
          </p:nvPr>
        </p:nvGraphicFramePr>
        <p:xfrm>
          <a:off x="107504" y="1341438"/>
          <a:ext cx="8785671" cy="5473702"/>
        </p:xfrm>
        <a:graphic>
          <a:graphicData uri="http://schemas.openxmlformats.org/drawingml/2006/table">
            <a:tbl>
              <a:tblPr/>
              <a:tblGrid>
                <a:gridCol w="1536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839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5373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901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9901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9740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1206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2021г.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Первона-чальный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план на 2022г.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2022г.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2022г.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исполнения к первоначальному плану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исполнения к уточненному плану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исполнения к факту 2021г.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1001,95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1046,1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1012,8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84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налоговые и неналоговые доходы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309,0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718,65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558,5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758,7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724,1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966,6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1091,4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1066,5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98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(-), ПРОФИЦИТ (+)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+35,3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-45,3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-53,7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9513" name="Прямоугольник 1"/>
          <p:cNvSpPr>
            <a:spLocks noChangeArrowheads="1"/>
          </p:cNvSpPr>
          <p:nvPr/>
        </p:nvSpPr>
        <p:spPr bwMode="auto">
          <a:xfrm>
            <a:off x="1152525" y="146050"/>
            <a:ext cx="68484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параметры исполнения бюджета района</a:t>
            </a:r>
          </a:p>
          <a:p>
            <a:pPr algn="ctr" eaLnBrk="0" hangingPunct="0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2021-2022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гг.,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9514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94808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3068050"/>
              </p:ext>
            </p:extLst>
          </p:nvPr>
        </p:nvGraphicFramePr>
        <p:xfrm>
          <a:off x="337897" y="1628800"/>
          <a:ext cx="4608512" cy="4752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1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221739"/>
            <a:ext cx="80648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доходов бюджета района</a:t>
            </a:r>
          </a:p>
          <a:p>
            <a:pPr algn="ctr" eaLnBrk="0" hangingPunct="0">
              <a:lnSpc>
                <a:spcPct val="100000"/>
              </a:lnSpc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2021-2022 годах (%)</a:t>
            </a:r>
            <a:endParaRPr lang="ru-RU" sz="24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3" descr="герб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1732071"/>
              </p:ext>
            </p:extLst>
          </p:nvPr>
        </p:nvGraphicFramePr>
        <p:xfrm>
          <a:off x="4680012" y="1556792"/>
          <a:ext cx="4032448" cy="4110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07704" y="1383025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2021 год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012160" y="1383025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2022 год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54404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2207706"/>
              </p:ext>
            </p:extLst>
          </p:nvPr>
        </p:nvGraphicFramePr>
        <p:xfrm>
          <a:off x="0" y="1124744"/>
          <a:ext cx="914400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1"/>
          <p:cNvSpPr>
            <a:spLocks noGrp="1" noChangeArrowheads="1"/>
          </p:cNvSpPr>
          <p:nvPr>
            <p:ph type="title"/>
          </p:nvPr>
        </p:nvSpPr>
        <p:spPr bwMode="auto">
          <a:xfrm>
            <a:off x="827584" y="260648"/>
            <a:ext cx="8229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Структура налоговых и неналоговых доходов</a:t>
            </a:r>
          </a:p>
          <a:p>
            <a:pPr algn="ctr" eaLnBrk="0" hangingPunct="0">
              <a:lnSpc>
                <a:spcPct val="100000"/>
              </a:lnSpc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района в 2022 году (%)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3" descr="герб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9502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81" name="Group 12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732717"/>
              </p:ext>
            </p:extLst>
          </p:nvPr>
        </p:nvGraphicFramePr>
        <p:xfrm>
          <a:off x="11967" y="692696"/>
          <a:ext cx="9193214" cy="6650355"/>
        </p:xfrm>
        <a:graphic>
          <a:graphicData uri="http://schemas.openxmlformats.org/drawingml/2006/table">
            <a:tbl>
              <a:tblPr/>
              <a:tblGrid>
                <a:gridCol w="17142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735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766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6603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361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3002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15488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667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доходного источника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1406B"/>
                        </a:gs>
                        <a:gs pos="50000">
                          <a:srgbClr val="4A609C"/>
                        </a:gs>
                        <a:gs pos="100000">
                          <a:srgbClr val="5A73BA"/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2021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1406B"/>
                        </a:gs>
                        <a:gs pos="50000">
                          <a:srgbClr val="4A609C"/>
                        </a:gs>
                        <a:gs pos="100000">
                          <a:srgbClr val="5A73BA"/>
                        </a:gs>
                      </a:gsLst>
                      <a:lin ang="5400000" scaled="1"/>
                    </a:gra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1406B"/>
                        </a:gs>
                        <a:gs pos="50000">
                          <a:srgbClr val="4A609C"/>
                        </a:gs>
                        <a:gs pos="100000">
                          <a:srgbClr val="5A73BA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2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бюджет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2022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+/- от первонач.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% к первоначальному плану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+/- от к факту 2021г.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% к факту 2021г.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ВСЕГО: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1001,95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1012,8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2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ДОХОДЫ, ВСЕГО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309,0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-31,3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 на нефтепродукты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налоговые и неналоговые доходы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-0,2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558,5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724,1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-31,5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345,2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-26,9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-25,2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23672" name="Прямоугольник 1"/>
          <p:cNvSpPr>
            <a:spLocks noChangeArrowheads="1"/>
          </p:cNvSpPr>
          <p:nvPr/>
        </p:nvSpPr>
        <p:spPr bwMode="auto">
          <a:xfrm>
            <a:off x="2419616" y="70757"/>
            <a:ext cx="5076839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бюджета района за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2021-2022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0" hangingPunct="0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051964" y="301589"/>
            <a:ext cx="1072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млн. руб.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70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6958086"/>
              </p:ext>
            </p:extLst>
          </p:nvPr>
        </p:nvGraphicFramePr>
        <p:xfrm>
          <a:off x="62880" y="821377"/>
          <a:ext cx="9405664" cy="5687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685800" y="152398"/>
            <a:ext cx="86044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Крупные налогоплательщики бюджета района в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 г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13" descr="герб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1395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44" name="Group 4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6280086"/>
              </p:ext>
            </p:extLst>
          </p:nvPr>
        </p:nvGraphicFramePr>
        <p:xfrm>
          <a:off x="0" y="914400"/>
          <a:ext cx="9123363" cy="5919470"/>
        </p:xfrm>
        <a:graphic>
          <a:graphicData uri="http://schemas.openxmlformats.org/drawingml/2006/table">
            <a:tbl>
              <a:tblPr/>
              <a:tblGrid>
                <a:gridCol w="5943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576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508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Бюджетный эффект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42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2021-2023гг.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2022г.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Принятие мер по урегулированию и взысканию задолженности по налоговым платежам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787,9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Принятие мер по дополнительным поступлениям от обеления доходов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8549,3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2972,7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Принятие мер по дополнительному поступлению местных налогов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Принятие мер по дополнительному налогов на совокупный доходов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3590,0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Принятие мер по дополнительному поступлению неналоговых доходов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5714,5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мероприятия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425,2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678,2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бюджетный эффект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13803,4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9740" name="Прямоугольник 1"/>
          <p:cNvSpPr>
            <a:spLocks noChangeArrowheads="1"/>
          </p:cNvSpPr>
          <p:nvPr/>
        </p:nvSpPr>
        <p:spPr bwMode="auto">
          <a:xfrm>
            <a:off x="827088" y="0"/>
            <a:ext cx="7999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Мероприятия, направленные на рост налоговых и неналоговых</a:t>
            </a:r>
          </a:p>
          <a:p>
            <a:pPr algn="ctr" eaLnBrk="0" hangingPunct="0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доходов консолидированного бюджета района,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9741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34605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782944" y="130314"/>
            <a:ext cx="834422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Итоги работы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межведомственной рабочей группы </a:t>
            </a:r>
          </a:p>
          <a:p>
            <a:pPr algn="ctr" eaLnBrk="0" hangingPunct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платежам в бюджет и легализации объектов налогообложения за 2022г.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72269" y="990600"/>
            <a:ext cx="2438400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156 заседаний</a:t>
            </a:r>
            <a:endParaRPr lang="ru-RU" sz="2400" b="1" u="sng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2307" y="3589754"/>
            <a:ext cx="4348240" cy="26586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62565" y="3810000"/>
            <a:ext cx="427296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Рассмотрено налогоплательщиков: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1103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Бюджетный эффект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2543,2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бюджет округа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784,7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транспортного налога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1,2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91469" y="3606658"/>
            <a:ext cx="4223931" cy="253034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716278" y="3610202"/>
            <a:ext cx="42434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Рассмотрено работодателей: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123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Повысили заработную плату: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83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работников,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которым повысили з/плату: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655</a:t>
            </a:r>
          </a:p>
          <a:p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Бюджетный эффект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6003,0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бюджет округа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2972,7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64851" y="1612612"/>
            <a:ext cx="2507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6600"/>
                </a:solidFill>
              </a:rPr>
              <a:t>Сокращение недоимки</a:t>
            </a:r>
          </a:p>
          <a:p>
            <a:r>
              <a:rPr lang="ru-RU" sz="1600" b="1" dirty="0" smtClean="0">
                <a:solidFill>
                  <a:srgbClr val="006600"/>
                </a:solidFill>
              </a:rPr>
              <a:t> по налогам и сборам</a:t>
            </a:r>
            <a:endParaRPr lang="ru-RU" sz="1600" b="1" dirty="0">
              <a:solidFill>
                <a:srgbClr val="0066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9220" y="1612612"/>
            <a:ext cx="31733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00"/>
                </a:solidFill>
              </a:rPr>
              <a:t>Легализация </a:t>
            </a:r>
          </a:p>
          <a:p>
            <a:pPr algn="ctr"/>
            <a:r>
              <a:rPr lang="ru-RU" sz="1600" b="1" dirty="0" smtClean="0">
                <a:solidFill>
                  <a:srgbClr val="006600"/>
                </a:solidFill>
              </a:rPr>
              <a:t>«теневой» заработной платы</a:t>
            </a:r>
            <a:endParaRPr lang="ru-RU" sz="1600" b="1" dirty="0">
              <a:solidFill>
                <a:srgbClr val="006600"/>
              </a:solidFill>
            </a:endParaRPr>
          </a:p>
        </p:txBody>
      </p:sp>
      <p:pic>
        <p:nvPicPr>
          <p:cNvPr id="20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низ 5"/>
          <p:cNvSpPr/>
          <p:nvPr/>
        </p:nvSpPr>
        <p:spPr>
          <a:xfrm>
            <a:off x="968395" y="2287266"/>
            <a:ext cx="2451996" cy="1217934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5729906" y="2264229"/>
            <a:ext cx="2451996" cy="1217934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1047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3891</TotalTime>
  <Words>1188</Words>
  <Application>Microsoft Office PowerPoint</Application>
  <PresentationFormat>Экран (4:3)</PresentationFormat>
  <Paragraphs>435</Paragraphs>
  <Slides>22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Исполнительная</vt:lpstr>
      <vt:lpstr>Презентация PowerPoint</vt:lpstr>
      <vt:lpstr>Презентация PowerPoint</vt:lpstr>
      <vt:lpstr>Презентация PowerPoint</vt:lpstr>
      <vt:lpstr>Структура доходов бюджета района  в 2021-2022 годах (%)</vt:lpstr>
      <vt:lpstr>Структура налоговых и неналоговых доходов  бюджета района в 2022 году (%)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бюджета Бабаевского муниципального района в 2022 году, млн.руб.</vt:lpstr>
      <vt:lpstr> Доля расходов на социальную сферу в бюджете Бабаевского муниципального района, %</vt:lpstr>
      <vt:lpstr>Структура расходов бюджета  Бабаевского муниципального района, млн.руб.</vt:lpstr>
      <vt:lpstr>Презентация PowerPoint</vt:lpstr>
      <vt:lpstr>Презентация PowerPoint</vt:lpstr>
      <vt:lpstr>Презентация PowerPoint</vt:lpstr>
      <vt:lpstr>Кредиторская задолженность  учреждений, финансируемых из  бюджета района, млн.руб.</vt:lpstr>
      <vt:lpstr>Основные показатели  по исполнению Указов Президента РФ, руб.</vt:lpstr>
      <vt:lpstr>Презентация PowerPoint</vt:lpstr>
      <vt:lpstr>Презентация PowerPoint</vt:lpstr>
      <vt:lpstr>Муниципальный долг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Манько</dc:creator>
  <cp:lastModifiedBy>Манько</cp:lastModifiedBy>
  <cp:revision>222</cp:revision>
  <cp:lastPrinted>2023-03-10T08:17:26Z</cp:lastPrinted>
  <dcterms:created xsi:type="dcterms:W3CDTF">2021-02-09T13:30:46Z</dcterms:created>
  <dcterms:modified xsi:type="dcterms:W3CDTF">2023-03-21T05:46:30Z</dcterms:modified>
</cp:coreProperties>
</file>