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charts/chart1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67" r:id="rId11"/>
    <p:sldId id="28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9" r:id="rId20"/>
    <p:sldId id="266" r:id="rId21"/>
    <p:sldId id="277" r:id="rId22"/>
    <p:sldId id="278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3333CC"/>
    <a:srgbClr val="6699FF"/>
    <a:srgbClr val="99FFC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70496" autoAdjust="0"/>
  </p:normalViewPr>
  <p:slideViewPr>
    <p:cSldViewPr>
      <p:cViewPr varScale="1">
        <p:scale>
          <a:sx n="61" d="100"/>
          <a:sy n="61" d="100"/>
        </p:scale>
        <p:origin x="-2074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74020074158426"/>
          <c:y val="7.5763661831416501E-2"/>
          <c:w val="0.68598519435340521"/>
          <c:h val="0.66519762425437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scene3d>
                <a:camera prst="orthographicFront"/>
                <a:lightRig rig="threePt" dir="t"/>
              </a:scene3d>
              <a:sp3d prstMaterial="matte">
                <a:bevelT prst="relaxedInset"/>
              </a:sp3d>
            </c:spPr>
          </c:dPt>
          <c:dPt>
            <c:idx val="1"/>
            <c:bubble3D val="0"/>
            <c:spPr>
              <a:solidFill>
                <a:srgbClr val="6699FF"/>
              </a:solidFill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Lbls>
            <c:dLbl>
              <c:idx val="0"/>
              <c:layout>
                <c:manualLayout>
                  <c:x val="-0.21700675233616018"/>
                  <c:y val="0.10393061973077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29,6 %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6017096190701033"/>
                  <c:y val="-0.16492334923153545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70,4 %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29.6</c:v>
                </c:pt>
                <c:pt idx="1">
                  <c:v>70.400000000000006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7.5399611966176755E-2"/>
          <c:y val="0.82753222134775362"/>
          <c:w val="0.92460038803382327"/>
          <c:h val="0.161444700275338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0.7</c:v>
                </c:pt>
                <c:pt idx="1">
                  <c:v>1.6</c:v>
                </c:pt>
                <c:pt idx="2">
                  <c:v>3.5</c:v>
                </c:pt>
                <c:pt idx="3">
                  <c:v>4.4000000000000004</c:v>
                </c:pt>
                <c:pt idx="4">
                  <c:v>10.3</c:v>
                </c:pt>
                <c:pt idx="5">
                  <c:v>15.7</c:v>
                </c:pt>
                <c:pt idx="6">
                  <c:v>18.8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5469440"/>
        <c:axId val="215475328"/>
        <c:axId val="0"/>
      </c:bar3DChart>
      <c:catAx>
        <c:axId val="215469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5475328"/>
        <c:crosses val="autoZero"/>
        <c:auto val="1"/>
        <c:lblAlgn val="ctr"/>
        <c:lblOffset val="100"/>
        <c:noMultiLvlLbl val="0"/>
      </c:catAx>
      <c:valAx>
        <c:axId val="215475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5469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D5-4AE8-9AD1-5D321D4E8873}"/>
              </c:ext>
            </c:extLst>
          </c:dPt>
          <c:dPt>
            <c:idx val="1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D5-4AE8-9AD1-5D321D4E8873}"/>
              </c:ext>
            </c:extLst>
          </c:dPt>
          <c:dPt>
            <c:idx val="2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ED5-4AE8-9AD1-5D321D4E8873}"/>
              </c:ext>
            </c:extLst>
          </c:dPt>
          <c:dPt>
            <c:idx val="3"/>
            <c:invertIfNegative val="0"/>
            <c:bubble3D val="0"/>
            <c:spPr>
              <a:solidFill>
                <a:srgbClr val="66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ED5-4AE8-9AD1-5D321D4E8873}"/>
              </c:ext>
            </c:extLst>
          </c:dPt>
          <c:dLbls>
            <c:dLbl>
              <c:idx val="0"/>
              <c:layout>
                <c:manualLayout>
                  <c:x val="2.8579803193174154E-3"/>
                  <c:y val="-5.6768766877824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ED5-4AE8-9AD1-5D321D4E8873}"/>
                </c:ext>
              </c:extLst>
            </c:dLbl>
            <c:dLbl>
              <c:idx val="1"/>
              <c:layout>
                <c:manualLayout>
                  <c:x val="1.7147881915904491E-2"/>
                  <c:y val="-4.6895937855594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ED5-4AE8-9AD1-5D321D4E8873}"/>
                </c:ext>
              </c:extLst>
            </c:dLbl>
            <c:dLbl>
              <c:idx val="2"/>
              <c:layout>
                <c:manualLayout>
                  <c:x val="1.5718891756245783E-2"/>
                  <c:y val="-3.4554901577806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ED5-4AE8-9AD1-5D321D4E8873}"/>
                </c:ext>
              </c:extLst>
            </c:dLbl>
            <c:dLbl>
              <c:idx val="3"/>
              <c:layout>
                <c:manualLayout>
                  <c:x val="2.8579803193174151E-2"/>
                  <c:y val="-5.6768766877824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ED5-4AE8-9AD1-5D321D4E88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1 января 2018г.</c:v>
                </c:pt>
                <c:pt idx="1">
                  <c:v>1 января 2019г.</c:v>
                </c:pt>
                <c:pt idx="2">
                  <c:v>1 января 2020г.</c:v>
                </c:pt>
                <c:pt idx="3">
                  <c:v>1 января 2021</c:v>
                </c:pt>
                <c:pt idx="4">
                  <c:v>1 января 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13.4</c:v>
                </c:pt>
                <c:pt idx="1">
                  <c:v>7.4</c:v>
                </c:pt>
                <c:pt idx="2">
                  <c:v>5.8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ED5-4AE8-9AD1-5D321D4E88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5598592"/>
        <c:axId val="215600128"/>
        <c:axId val="0"/>
      </c:bar3DChart>
      <c:catAx>
        <c:axId val="215598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5600128"/>
        <c:crosses val="autoZero"/>
        <c:auto val="1"/>
        <c:lblAlgn val="ctr"/>
        <c:lblOffset val="100"/>
        <c:noMultiLvlLbl val="0"/>
      </c:catAx>
      <c:valAx>
        <c:axId val="215600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5598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FFCC"/>
              </a:solidFill>
              <a:scene3d>
                <a:camera prst="orthographicFront"/>
                <a:lightRig rig="threePt" dir="t"/>
              </a:scene3d>
              <a:sp3d prstMaterial="matte">
                <a:bevelT prst="relaxedInset"/>
              </a:sp3d>
            </c:spPr>
          </c:dPt>
          <c:dPt>
            <c:idx val="1"/>
            <c:bubble3D val="0"/>
            <c:explosion val="1"/>
            <c:spPr>
              <a:solidFill>
                <a:srgbClr val="6699FF"/>
              </a:solidFill>
              <a:scene3d>
                <a:camera prst="orthographicFront"/>
                <a:lightRig rig="threePt" dir="t"/>
              </a:scene3d>
              <a:sp3d>
                <a:bevelT prst="relaxedInset"/>
              </a:sp3d>
            </c:spPr>
          </c:dPt>
          <c:dLbls>
            <c:dLbl>
              <c:idx val="0"/>
              <c:layout>
                <c:manualLayout>
                  <c:x val="-0.21549843849433706"/>
                  <c:y val="0.1337142775050191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32,5 %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31055626755757298"/>
                  <c:y val="-0.13530747054470407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67,5 %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32.5</c:v>
                </c:pt>
                <c:pt idx="1">
                  <c:v>67.5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333333333333333E-2"/>
          <c:y val="0"/>
          <c:w val="0.64376870078740156"/>
          <c:h val="0.9489457311760681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7"/>
          <c:dPt>
            <c:idx val="0"/>
            <c:bubble3D val="0"/>
            <c:explosion val="0"/>
          </c:dPt>
          <c:dPt>
            <c:idx val="1"/>
            <c:bubble3D val="0"/>
            <c:explosion val="0"/>
          </c:dPt>
          <c:dPt>
            <c:idx val="2"/>
            <c:bubble3D val="0"/>
            <c:explosion val="0"/>
          </c:dPt>
          <c:dPt>
            <c:idx val="3"/>
            <c:bubble3D val="0"/>
            <c:explosion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99FFCC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5,6</a:t>
                    </a:r>
                    <a:r>
                      <a:rPr lang="ru-RU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1,2</a:t>
                    </a:r>
                    <a:r>
                      <a:rPr lang="ru-RU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7,3 %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22,6 %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21565944881889765"/>
                  <c:y val="-0.1677171103795484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63,3 %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Лист1!$A$2:$A$6</c:f>
              <c:strCache>
                <c:ptCount val="5"/>
                <c:pt idx="0">
                  <c:v>Неналоговые доходы</c:v>
                </c:pt>
                <c:pt idx="1">
                  <c:v>Государственная пошлина</c:v>
                </c:pt>
                <c:pt idx="2">
                  <c:v>Акцизы на нефтепродукты</c:v>
                </c:pt>
                <c:pt idx="3">
                  <c:v>Налоги на совокупный доход</c:v>
                </c:pt>
                <c:pt idx="4">
                  <c:v>Налог на доходы физических лиц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5.6</c:v>
                </c:pt>
                <c:pt idx="1">
                  <c:v>1.2</c:v>
                </c:pt>
                <c:pt idx="2">
                  <c:v>7.3</c:v>
                </c:pt>
                <c:pt idx="3">
                  <c:v>22.6</c:v>
                </c:pt>
                <c:pt idx="4">
                  <c:v>63.3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Неналоговые доходы</c:v>
                </c:pt>
                <c:pt idx="1">
                  <c:v>Государственная пошлина</c:v>
                </c:pt>
                <c:pt idx="2">
                  <c:v>Акцизы на нефтепродукты</c:v>
                </c:pt>
                <c:pt idx="3">
                  <c:v>Налоги на совокупный доход</c:v>
                </c:pt>
                <c:pt idx="4">
                  <c:v>Налог на доходы физических лиц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7689638696433647"/>
          <c:y val="2.4879183692077984E-2"/>
          <c:w val="0.60032544678685562"/>
          <c:h val="0.95024163261584405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6699FF"/>
            </a:solidFill>
          </c:spPr>
          <c:invertIfNegative val="0"/>
          <c:dLbls>
            <c:dLbl>
              <c:idx val="0"/>
              <c:layout>
                <c:manualLayout>
                  <c:x val="6.069262559538685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661385736079043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697601295024679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8,6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362155589456291"/>
                  <c:y val="-2.26174397200708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3766863854563358"/>
                  <c:y val="2.26174397200708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31234497562503966"/>
                  <c:y val="-4.523487944014179E-3"/>
                </c:manualLayout>
              </c:layout>
              <c:tx>
                <c:rich>
                  <a:bodyPr/>
                  <a:lstStyle/>
                  <a:p>
                    <a:r>
                      <a:rPr lang="ru-RU" sz="24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55,7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30938435974233786"/>
                  <c:y val="-1.5832207804049626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69,7</a:t>
                    </a:r>
                    <a:endParaRPr lang="en-US" b="1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МО МВД России "Бабаевский"</c:v>
                </c:pt>
                <c:pt idx="1">
                  <c:v>БУЗ ВО "Бабаевская ЦРБ"</c:v>
                </c:pt>
                <c:pt idx="2">
                  <c:v>ПАО "Бабаевский ЛПХ"</c:v>
                </c:pt>
                <c:pt idx="3">
                  <c:v>ООО "ГазпромТрансгазУхта"</c:v>
                </c:pt>
                <c:pt idx="4">
                  <c:v>АО "Ленгазспецстрой"</c:v>
                </c:pt>
                <c:pt idx="5">
                  <c:v>ОАО "РЖД"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2.9</c:v>
                </c:pt>
                <c:pt idx="1">
                  <c:v>5.7</c:v>
                </c:pt>
                <c:pt idx="2">
                  <c:v>8.6</c:v>
                </c:pt>
                <c:pt idx="3">
                  <c:v>9.8000000000000007</c:v>
                </c:pt>
                <c:pt idx="4">
                  <c:v>18.8</c:v>
                </c:pt>
                <c:pt idx="5">
                  <c:v>55.7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0866176"/>
        <c:axId val="130884352"/>
        <c:axId val="0"/>
      </c:bar3DChart>
      <c:catAx>
        <c:axId val="13086617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600" b="1" i="0">
                <a:solidFill>
                  <a:srgbClr val="002060"/>
                </a:solidFill>
              </a:defRPr>
            </a:pPr>
            <a:endParaRPr lang="ru-RU"/>
          </a:p>
        </c:txPr>
        <c:crossAx val="130884352"/>
        <c:crosses val="autoZero"/>
        <c:auto val="1"/>
        <c:lblAlgn val="ctr"/>
        <c:lblOffset val="100"/>
        <c:noMultiLvlLbl val="0"/>
      </c:catAx>
      <c:valAx>
        <c:axId val="130884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08661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6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2.7083333333333334E-2"/>
                  <c:y val="-5.9196265014481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0D-4CAB-AE28-DC00D9AE0048}"/>
                </c:ext>
              </c:extLst>
            </c:dLbl>
            <c:dLbl>
              <c:idx val="1"/>
              <c:layout>
                <c:manualLayout>
                  <c:x val="8.3333333333333332E-3"/>
                  <c:y val="-5.9196265014481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40D-4CAB-AE28-DC00D9AE00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Утверждено</c:v>
                </c:pt>
                <c:pt idx="1">
                  <c:v>Исполнено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1048.0999999999999</c:v>
                </c:pt>
                <c:pt idx="1">
                  <c:v>966.6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0D-4CAB-AE28-DC00D9AE0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900736"/>
        <c:axId val="130902656"/>
        <c:axId val="0"/>
      </c:bar3DChart>
      <c:catAx>
        <c:axId val="130900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902656"/>
        <c:crosses val="autoZero"/>
        <c:auto val="1"/>
        <c:lblAlgn val="ctr"/>
        <c:lblOffset val="100"/>
        <c:noMultiLvlLbl val="0"/>
      </c:catAx>
      <c:valAx>
        <c:axId val="13090265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130900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Социальная сфера - 599,0 млн.руб.</c:v>
                </c:pt>
                <c:pt idx="1">
                  <c:v>Иные - 265,8 млн. руб.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599</c:v>
                </c:pt>
                <c:pt idx="1">
                  <c:v>367.6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0596358267716532"/>
          <c:y val="0.33255290354330708"/>
          <c:w val="0.38153641732283466"/>
          <c:h val="0.445409940944881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28645015418707243"/>
                  <c:y val="0.175485887842157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D4F-47A9-B198-6B57C4819734}"/>
                </c:ext>
              </c:extLst>
            </c:dLbl>
            <c:dLbl>
              <c:idx val="1"/>
              <c:layout>
                <c:manualLayout>
                  <c:x val="4.5039039706298897E-2"/>
                  <c:y val="-0.1629176981887330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4F-47A9-B198-6B57C4819734}"/>
                </c:ext>
              </c:extLst>
            </c:dLbl>
            <c:dLbl>
              <c:idx val="2"/>
              <c:layout>
                <c:manualLayout>
                  <c:x val="0.31619397144061068"/>
                  <c:y val="-1.564052645454361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4F-47A9-B198-6B57C4819734}"/>
                </c:ext>
              </c:extLst>
            </c:dLbl>
            <c:dLbl>
              <c:idx val="3"/>
              <c:layout>
                <c:manualLayout>
                  <c:x val="-7.0455134614672413E-2"/>
                  <c:y val="-2.131097289885389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4F-47A9-B198-6B57C4819734}"/>
                </c:ext>
              </c:extLst>
            </c:dLbl>
            <c:dLbl>
              <c:idx val="4"/>
              <c:layout>
                <c:manualLayout>
                  <c:x val="-5.9380289076989445E-2"/>
                  <c:y val="-3.26432860198145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4F-47A9-B198-6B57C4819734}"/>
                </c:ext>
              </c:extLst>
            </c:dLbl>
            <c:dLbl>
              <c:idx val="5"/>
              <c:layout>
                <c:manualLayout>
                  <c:x val="-5.4915507386066216E-2"/>
                  <c:y val="-2.54754751241336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D4F-47A9-B198-6B57C4819734}"/>
                </c:ext>
              </c:extLst>
            </c:dLbl>
            <c:dLbl>
              <c:idx val="6"/>
              <c:layout>
                <c:manualLayout>
                  <c:x val="-0.24316167072527478"/>
                  <c:y val="2.45786944089554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D4F-47A9-B198-6B57C4819734}"/>
                </c:ext>
              </c:extLst>
            </c:dLbl>
            <c:dLbl>
              <c:idx val="7"/>
              <c:layout>
                <c:manualLayout>
                  <c:x val="-8.9846873870871202E-2"/>
                  <c:y val="1.547770586372521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D4F-47A9-B198-6B57C4819734}"/>
                </c:ext>
              </c:extLst>
            </c:dLbl>
            <c:dLbl>
              <c:idx val="8"/>
              <c:layout>
                <c:manualLayout>
                  <c:x val="0.25584469593468595"/>
                  <c:y val="1.300127292552917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D4F-47A9-B198-6B57C481973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Дотации </c:v>
                </c:pt>
                <c:pt idx="1">
                  <c:v>Образование </c:v>
                </c:pt>
                <c:pt idx="2">
                  <c:v>Социальная политика </c:v>
                </c:pt>
                <c:pt idx="3">
                  <c:v>Культура </c:v>
                </c:pt>
                <c:pt idx="4">
                  <c:v>Национальная экономика </c:v>
                </c:pt>
                <c:pt idx="5">
                  <c:v>Физкультура и спорт </c:v>
                </c:pt>
                <c:pt idx="6">
                  <c:v>ЖКХ </c:v>
                </c:pt>
                <c:pt idx="7">
                  <c:v>Общегосударственные вопросы </c:v>
                </c:pt>
                <c:pt idx="8">
                  <c:v>Прочие отрасли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48.8</c:v>
                </c:pt>
                <c:pt idx="1">
                  <c:v>478.8</c:v>
                </c:pt>
                <c:pt idx="2">
                  <c:v>20.6</c:v>
                </c:pt>
                <c:pt idx="3">
                  <c:v>69.8</c:v>
                </c:pt>
                <c:pt idx="4">
                  <c:v>65.5</c:v>
                </c:pt>
                <c:pt idx="5">
                  <c:v>50.2</c:v>
                </c:pt>
                <c:pt idx="6">
                  <c:v>140.6</c:v>
                </c:pt>
                <c:pt idx="7">
                  <c:v>90.6</c:v>
                </c:pt>
                <c:pt idx="8">
                  <c:v>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CD4F-47A9-B198-6B57C481973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7.4</c:v>
                </c:pt>
                <c:pt idx="1">
                  <c:v>8.6999999999999993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00-4133-89CC-2488BBACE6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40</c:v>
                </c:pt>
                <c:pt idx="1">
                  <c:v>40.200000000000003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00-4133-89CC-2488BBACE6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5193856"/>
        <c:axId val="215199744"/>
        <c:axId val="0"/>
      </c:bar3DChart>
      <c:catAx>
        <c:axId val="215193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5199744"/>
        <c:crosses val="autoZero"/>
        <c:auto val="1"/>
        <c:lblAlgn val="ctr"/>
        <c:lblOffset val="100"/>
        <c:noMultiLvlLbl val="0"/>
      </c:catAx>
      <c:valAx>
        <c:axId val="2151997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151938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</c:v>
                </c:pt>
                <c:pt idx="1">
                  <c:v>11</c:v>
                </c:pt>
                <c:pt idx="2">
                  <c:v>22</c:v>
                </c:pt>
                <c:pt idx="3">
                  <c:v>22</c:v>
                </c:pt>
                <c:pt idx="4">
                  <c:v>38</c:v>
                </c:pt>
                <c:pt idx="5">
                  <c:v>69</c:v>
                </c:pt>
                <c:pt idx="6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5996288"/>
        <c:axId val="215997824"/>
        <c:axId val="0"/>
      </c:bar3DChart>
      <c:catAx>
        <c:axId val="215996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5997824"/>
        <c:crosses val="autoZero"/>
        <c:auto val="1"/>
        <c:lblAlgn val="ctr"/>
        <c:lblOffset val="100"/>
        <c:noMultiLvlLbl val="0"/>
      </c:catAx>
      <c:valAx>
        <c:axId val="215997824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215996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0.4955</cdr:x>
      <cdr:y>0.88459</cdr:y>
    </cdr:from>
    <cdr:to>
      <cdr:x>0.69369</cdr:x>
      <cdr:y>0.89864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3960440" y="4536504"/>
          <a:ext cx="1584176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3A050-AF1E-4AB1-A353-BA6E70BBE73E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75E91-B099-4E6C-8126-F74867668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13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D57BC6-EB09-4016-B03D-7533EDA96AB8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AB5961-EB16-4CF4-9609-20149F9B1372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0750"/>
            <a:r>
              <a:rPr lang="ru-RU" dirty="0" smtClean="0"/>
              <a:t>Бюджет, как и в прежние годы, сохранил свою социальную направленность. За 2021 г. отрасли социальной сферы профинансированы на сумму 599,0 </a:t>
            </a:r>
            <a:r>
              <a:rPr lang="ru-RU" dirty="0" smtClean="0">
                <a:latin typeface="Arial" charset="0"/>
              </a:rPr>
              <a:t>млн</a:t>
            </a:r>
            <a:r>
              <a:rPr lang="ru-RU" dirty="0" smtClean="0"/>
              <a:t>. руб. или 62,0 % от общего объема расходов.</a:t>
            </a:r>
          </a:p>
          <a:p>
            <a:pPr defTabSz="920750"/>
            <a:r>
              <a:rPr lang="ru-RU" dirty="0" smtClean="0"/>
              <a:t>	</a:t>
            </a:r>
          </a:p>
          <a:p>
            <a:pPr defTabSz="920750" eaLnBrk="1" hangingPunct="1">
              <a:spcBef>
                <a:spcPct val="0"/>
              </a:spcBef>
            </a:pPr>
            <a:endParaRPr lang="ru-RU" dirty="0" smtClean="0"/>
          </a:p>
          <a:p>
            <a:pPr defTabSz="920750"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A9891C-53AE-43A3-A285-D5D1323E3845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z="1000" dirty="0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EACDC5-591C-4199-A3E7-325FD269240E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0750" eaLnBrk="1" hangingPunct="1">
              <a:spcBef>
                <a:spcPct val="0"/>
              </a:spcBef>
            </a:pPr>
            <a:r>
              <a:rPr lang="ru-RU" dirty="0" smtClean="0"/>
              <a:t>	</a:t>
            </a:r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296C4F-64D6-4737-ABFB-3B17BFE5B6BE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5059" name="Номер слайда 3"/>
          <p:cNvSpPr txBox="1">
            <a:spLocks noGrp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8" tIns="46054" rIns="92108" bIns="46054" anchor="b"/>
          <a:lstStyle/>
          <a:p>
            <a:pPr algn="r"/>
            <a:fld id="{7FAAC80B-EEAA-4D89-BAB1-D43FEBDB2E09}" type="slidenum">
              <a:rPr lang="ru-RU" sz="1200"/>
              <a:pPr algn="r"/>
              <a:t>14</a:t>
            </a:fld>
            <a:endParaRPr lang="ru-RU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7107" name="Номер слайда 3"/>
          <p:cNvSpPr txBox="1">
            <a:spLocks noGrp="1"/>
          </p:cNvSpPr>
          <p:nvPr/>
        </p:nvSpPr>
        <p:spPr bwMode="auto">
          <a:xfrm>
            <a:off x="3849689" y="9428164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08" tIns="46054" rIns="92108" bIns="46054" anchor="b"/>
          <a:lstStyle/>
          <a:p>
            <a:pPr algn="r"/>
            <a:fld id="{0D1BFEF9-2704-4D08-B78C-D032347A018E}" type="slidenum">
              <a:rPr lang="ru-RU" sz="1200"/>
              <a:pPr algn="r"/>
              <a:t>15</a:t>
            </a:fld>
            <a:endParaRPr lang="ru-RU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76F0E1-5902-4214-AE6F-371A8883388A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82BA75-5F04-4862-8C8B-14CD43770A05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9163" y="744538"/>
            <a:ext cx="4960937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563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CCB74E-49AB-43FC-BA16-FD5A6E1D6A1C}" type="slidenum">
              <a:rPr lang="ru-RU" smtClean="0">
                <a:solidFill>
                  <a:srgbClr val="000000"/>
                </a:solidFill>
              </a:rPr>
              <a:pPr/>
              <a:t>19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	</a:t>
            </a: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03B49E-7C7A-40E0-B3B8-9E106642A6AC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</a:t>
            </a:r>
          </a:p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0045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	</a:t>
            </a:r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87DC26-8CDF-4512-A8A4-7053E0B52E97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2F3118-DE20-4F82-9833-5E2912C934AA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/>
              <a:t>	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30D4A2-EBBF-423E-B7AF-8E79CA270726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21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	</a:t>
            </a:r>
            <a:endParaRPr lang="ru-RU" sz="1000" dirty="0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D45821-9872-405C-B163-9B1B308828BB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71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75E91-B099-4E6C-8126-F7486766838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56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	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492AFA0-4819-4919-9B11-E0923FED2B35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	</a:t>
            </a:r>
            <a:endParaRPr lang="ru-RU" sz="1100" dirty="0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C36E347-94B6-4D6B-8FBA-8212AD55537C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babaevoamr@vologda.ru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ezhevskoy.midural.ru/" TargetMode="External"/><Relationship Id="rId5" Type="http://schemas.openxmlformats.org/officeDocument/2006/relationships/hyperlink" Target="http://www.babaevo-adm/" TargetMode="External"/><Relationship Id="rId4" Type="http://schemas.openxmlformats.org/officeDocument/2006/relationships/hyperlink" Target="mailto:finupr01@mail.ru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81000"/>
            <a:ext cx="8839200" cy="8826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10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051A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Бабаевский муниципальный район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 для граждан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проекта решения Представительного Собрания района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«Об утверждении отчета об исполнении бюджета Бабаевского муниципального района за 2021 год»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Arial" pitchFamily="34" charset="0"/>
              <a:buNone/>
              <a:defRPr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4572000" y="5410200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Заместитель  руководителя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 района,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финансового управления</a:t>
            </a:r>
          </a:p>
          <a:p>
            <a:r>
              <a:rPr 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Е.В.Морозова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536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152400"/>
            <a:ext cx="9350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08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772400" cy="1038225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бюджета Бабаевского муниципального района в 2021 году, </a:t>
            </a:r>
            <a:r>
              <a:rPr lang="ru-RU" sz="24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35889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050495"/>
              </p:ext>
            </p:extLst>
          </p:nvPr>
        </p:nvGraphicFramePr>
        <p:xfrm>
          <a:off x="1331640" y="1412776"/>
          <a:ext cx="7056438" cy="1524000"/>
        </p:xfrm>
        <a:graphic>
          <a:graphicData uri="http://schemas.openxmlformats.org/drawingml/2006/table">
            <a:tbl>
              <a:tblPr/>
              <a:tblGrid>
                <a:gridCol w="17637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53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637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637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Утверждено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Исполнено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Процент исполнения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Объем расходов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1048,1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966,6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92,2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5896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26494409"/>
              </p:ext>
            </p:extLst>
          </p:nvPr>
        </p:nvGraphicFramePr>
        <p:xfrm>
          <a:off x="1524000" y="3573016"/>
          <a:ext cx="609600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658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8001000" cy="990600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Доля расходов на социальную сферу в бюджете Бабаевского муниципального района, %</a:t>
            </a:r>
          </a:p>
        </p:txBody>
      </p:sp>
      <p:pic>
        <p:nvPicPr>
          <p:cNvPr id="3791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47437683"/>
              </p:ext>
            </p:extLst>
          </p:nvPr>
        </p:nvGraphicFramePr>
        <p:xfrm>
          <a:off x="971600" y="1772816"/>
          <a:ext cx="75608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7332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0"/>
            <a:ext cx="8229600" cy="11430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Бабаевского муниципального района,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11103577"/>
              </p:ext>
            </p:extLst>
          </p:nvPr>
        </p:nvGraphicFramePr>
        <p:xfrm>
          <a:off x="755576" y="1340768"/>
          <a:ext cx="7992888" cy="512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20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12" name="Прямоугольник 1"/>
          <p:cNvSpPr>
            <a:spLocks noChangeArrowheads="1"/>
          </p:cNvSpPr>
          <p:nvPr/>
        </p:nvSpPr>
        <p:spPr bwMode="auto">
          <a:xfrm>
            <a:off x="838200" y="196850"/>
            <a:ext cx="8305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Финансовая помощь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из бюджета района поселениям района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году(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pic>
        <p:nvPicPr>
          <p:cNvPr id="4201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51705484"/>
              </p:ext>
            </p:extLst>
          </p:nvPr>
        </p:nvGraphicFramePr>
        <p:xfrm>
          <a:off x="1524000" y="1397000"/>
          <a:ext cx="715245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9834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85" name="Group 5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93592353"/>
              </p:ext>
            </p:extLst>
          </p:nvPr>
        </p:nvGraphicFramePr>
        <p:xfrm>
          <a:off x="0" y="600075"/>
          <a:ext cx="9144000" cy="6089335"/>
        </p:xfrm>
        <a:graphic>
          <a:graphicData uri="http://schemas.openxmlformats.org/drawingml/2006/table">
            <a:tbl>
              <a:tblPr/>
              <a:tblGrid>
                <a:gridCol w="59832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144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62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14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финансирования (млн. руб.)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ФБ и ОБ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Станция обезжелезивания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105,4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Цифровая среда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Строительство  ШИ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Лыжероллерная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трасса ДЮСШ Старт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Проектирование, строительство ФОКа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Капитальный ремонт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Тимошинского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Участие в проекте Народный бюджет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14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Укрепление материально-технической базы сельских библиотек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4076" name="Прямоугольник 1"/>
          <p:cNvSpPr>
            <a:spLocks noChangeArrowheads="1"/>
          </p:cNvSpPr>
          <p:nvPr/>
        </p:nvSpPr>
        <p:spPr bwMode="auto">
          <a:xfrm>
            <a:off x="1475656" y="4465"/>
            <a:ext cx="6769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Капитальные расходы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4081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49440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04" name="Group 2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347887778"/>
              </p:ext>
            </p:extLst>
          </p:nvPr>
        </p:nvGraphicFramePr>
        <p:xfrm>
          <a:off x="342900" y="1052735"/>
          <a:ext cx="8299450" cy="4556681"/>
        </p:xfrm>
        <a:graphic>
          <a:graphicData uri="http://schemas.openxmlformats.org/drawingml/2006/table">
            <a:tbl>
              <a:tblPr/>
              <a:tblGrid>
                <a:gridCol w="54074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920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5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Реконструкция мостового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перехода через реку </a:t>
                      </a:r>
                      <a:r>
                        <a:rPr lang="ru-RU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Колпь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г. Бабаево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84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Обустройство светофорного объекта на пересечении улиц Свердлова и Гайдара.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43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 счет дорожного фонда осуществлялось содержание и ремонт автодорог протяженностью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12337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подъездов к земельным участкам, предоставляемым отдельным категориям граждан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протяженностью 0,65 км.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</a:tbl>
          </a:graphicData>
        </a:graphic>
      </p:graphicFrame>
      <p:sp>
        <p:nvSpPr>
          <p:cNvPr id="46101" name="Прямоугольник 1"/>
          <p:cNvSpPr>
            <a:spLocks noChangeArrowheads="1"/>
          </p:cNvSpPr>
          <p:nvPr/>
        </p:nvSpPr>
        <p:spPr bwMode="auto">
          <a:xfrm>
            <a:off x="827088" y="49839"/>
            <a:ext cx="7999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Социально-значимые проекты </a:t>
            </a:r>
          </a:p>
          <a:p>
            <a:pPr algn="ctr"/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в сфере дорожного хозяйства в </a:t>
            </a:r>
            <a:r>
              <a:rPr lang="ru-RU" sz="2400" dirty="0" smtClean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6102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368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Кредиторская задолженность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учреждений, финансируемых из  бюджета района, млн.руб.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8159" name="Group 3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732063"/>
              </p:ext>
            </p:extLst>
          </p:nvPr>
        </p:nvGraphicFramePr>
        <p:xfrm>
          <a:off x="250825" y="1700213"/>
          <a:ext cx="8712200" cy="3997201"/>
        </p:xfrm>
        <a:graphic>
          <a:graphicData uri="http://schemas.openxmlformats.org/drawingml/2006/table">
            <a:tbl>
              <a:tblPr/>
              <a:tblGrid>
                <a:gridCol w="25923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843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604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224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 01.01.2020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 01.01.2021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По состоянию на 01.01.2022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Динамика  задолженности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Балансовая кредиторская задолженность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50,5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36,0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0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В том числе просроченная кредиторская задолженность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8156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958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088" y="0"/>
            <a:ext cx="7772400" cy="8366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показатели </a:t>
            </a:r>
            <a:b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 исполнению Указов Президента РФ, руб.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5445" name="Group 1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794040"/>
              </p:ext>
            </p:extLst>
          </p:nvPr>
        </p:nvGraphicFramePr>
        <p:xfrm>
          <a:off x="0" y="836613"/>
          <a:ext cx="9144000" cy="5943600"/>
        </p:xfrm>
        <a:graphic>
          <a:graphicData uri="http://schemas.openxmlformats.org/drawingml/2006/table">
            <a:tbl>
              <a:tblPr/>
              <a:tblGrid>
                <a:gridCol w="23415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36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620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8266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429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9377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953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681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2015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2016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2017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2019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2020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Palatino Linotype" pitchFamily="18" charset="0"/>
                        </a:rPr>
                        <a:t>2021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5808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9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дошкольного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17353,1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17544,8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23649,6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28846,5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33330,0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36050,0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37294,3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62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общего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25198,9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24667,9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28176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31377,5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34890,0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37714,7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43024,2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4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пед.работников, реализующих программы дополнительного образования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22424,3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25514,0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27382,0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31944,1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35519,2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39195,1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40501,4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8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работников культуры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19698,0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19400,0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25548,1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31378,4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34895,0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36486,1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Palatino Linotype" pitchFamily="18" charset="0"/>
                        </a:rPr>
                        <a:t>38891,1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ED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023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9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242" y="2428532"/>
            <a:ext cx="3370310" cy="2630866"/>
          </a:xfrm>
          <a:prstGeom prst="rect">
            <a:avLst/>
          </a:prstGeom>
        </p:spPr>
      </p:pic>
      <p:sp>
        <p:nvSpPr>
          <p:cNvPr id="52225" name="Прямоугольник 1"/>
          <p:cNvSpPr>
            <a:spLocks noChangeArrowheads="1"/>
          </p:cNvSpPr>
          <p:nvPr/>
        </p:nvSpPr>
        <p:spPr bwMode="auto">
          <a:xfrm>
            <a:off x="1798638" y="152400"/>
            <a:ext cx="561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</a:t>
            </a:r>
          </a:p>
        </p:txBody>
      </p:sp>
      <p:pic>
        <p:nvPicPr>
          <p:cNvPr id="52226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818" y="2847816"/>
            <a:ext cx="2982199" cy="22366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8248" y="1140800"/>
            <a:ext cx="2718967" cy="18076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0762" y="4762657"/>
            <a:ext cx="2839613" cy="1887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/>
          <a:srcRect l="8823" t="14349" r="10301" b="31164"/>
          <a:stretch/>
        </p:blipFill>
        <p:spPr>
          <a:xfrm>
            <a:off x="6338681" y="858223"/>
            <a:ext cx="2643776" cy="22018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t="14505" b="4754"/>
          <a:stretch/>
        </p:blipFill>
        <p:spPr>
          <a:xfrm>
            <a:off x="453120" y="887297"/>
            <a:ext cx="2691035" cy="21727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0"/>
          <a:srcRect t="15101" r="4054" b="19616"/>
          <a:stretch/>
        </p:blipFill>
        <p:spPr>
          <a:xfrm>
            <a:off x="305771" y="4637869"/>
            <a:ext cx="2334749" cy="21209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15816" y="4655504"/>
            <a:ext cx="2924534" cy="204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193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395288" y="1009650"/>
            <a:ext cx="4230687" cy="863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algn="ctr" defTabSz="912813">
              <a:defRPr/>
            </a:pP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Количество </a:t>
            </a:r>
            <a:r>
              <a:rPr lang="ru-RU" i="1" dirty="0">
                <a:solidFill>
                  <a:srgbClr val="000066"/>
                </a:solidFill>
                <a:latin typeface="Arial" charset="0"/>
              </a:rPr>
              <a:t>принятых и реализованных  проектов </a:t>
            </a:r>
          </a:p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в 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2015-2021 годах</a:t>
            </a:r>
            <a:endParaRPr lang="ru-RU" i="1" dirty="0">
              <a:solidFill>
                <a:srgbClr val="000066"/>
              </a:solidFill>
              <a:latin typeface="Segoe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787900" y="1011238"/>
            <a:ext cx="4176713" cy="863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6" tIns="45718" rIns="91436" bIns="45718" anchor="ctr"/>
          <a:lstStyle/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Стоимость проектов</a:t>
            </a:r>
          </a:p>
          <a:p>
            <a:pPr algn="ctr" defTabSz="912813">
              <a:defRPr/>
            </a:pPr>
            <a:r>
              <a:rPr lang="ru-RU" i="1" dirty="0">
                <a:solidFill>
                  <a:srgbClr val="000066"/>
                </a:solidFill>
                <a:latin typeface="Arial" charset="0"/>
              </a:rPr>
              <a:t> в 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2015-2021 годах (</a:t>
            </a:r>
            <a:r>
              <a:rPr lang="ru-RU" i="1" dirty="0" err="1" smtClean="0">
                <a:solidFill>
                  <a:srgbClr val="000066"/>
                </a:solidFill>
                <a:latin typeface="Arial" charset="0"/>
              </a:rPr>
              <a:t>млн.руб</a:t>
            </a:r>
            <a:r>
              <a:rPr lang="ru-RU" i="1" dirty="0" smtClean="0">
                <a:solidFill>
                  <a:srgbClr val="000066"/>
                </a:solidFill>
                <a:latin typeface="Arial" charset="0"/>
              </a:rPr>
              <a:t>.)</a:t>
            </a:r>
            <a:endParaRPr lang="ru-RU" i="1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1202" name="Прямоугольник 1"/>
          <p:cNvSpPr>
            <a:spLocks noChangeArrowheads="1"/>
          </p:cNvSpPr>
          <p:nvPr/>
        </p:nvSpPr>
        <p:spPr bwMode="auto">
          <a:xfrm>
            <a:off x="1798638" y="152400"/>
            <a:ext cx="56102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Реализация проекта «Народный бюджет»</a:t>
            </a:r>
          </a:p>
        </p:txBody>
      </p:sp>
      <p:pic>
        <p:nvPicPr>
          <p:cNvPr id="1203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67917185"/>
              </p:ext>
            </p:extLst>
          </p:nvPr>
        </p:nvGraphicFramePr>
        <p:xfrm>
          <a:off x="251520" y="2060848"/>
          <a:ext cx="4176464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670898916"/>
              </p:ext>
            </p:extLst>
          </p:nvPr>
        </p:nvGraphicFramePr>
        <p:xfrm>
          <a:off x="4625975" y="2060848"/>
          <a:ext cx="435223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465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76400"/>
            <a:ext cx="8242300" cy="42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Бабаевского муниципального района на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 Решением Представительного собрания 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Бабаевского муниципального района</a:t>
            </a:r>
          </a:p>
          <a:p>
            <a:pPr algn="ctr">
              <a:defRPr/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718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24.12.2020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бюджете Бабаевского муниципального  района на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и плановый период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годов»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 последующими изменениями и дополнениями)</a:t>
            </a:r>
          </a:p>
          <a:p>
            <a:pPr>
              <a:defRPr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defRPr/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86743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65677563"/>
              </p:ext>
            </p:extLst>
          </p:nvPr>
        </p:nvGraphicFramePr>
        <p:xfrm>
          <a:off x="256605" y="980728"/>
          <a:ext cx="8887395" cy="5145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1259632" y="165184"/>
            <a:ext cx="72831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долг бюджета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>
            <a:off x="3059832" y="1268760"/>
            <a:ext cx="4536504" cy="3024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380312" y="1179699"/>
            <a:ext cx="1186543" cy="36933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млн. руб.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963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Прямоугольник 1"/>
          <p:cNvSpPr>
            <a:spLocks noChangeArrowheads="1"/>
          </p:cNvSpPr>
          <p:nvPr/>
        </p:nvSpPr>
        <p:spPr bwMode="auto">
          <a:xfrm>
            <a:off x="381000" y="196850"/>
            <a:ext cx="830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u="sng"/>
              <a:t>Контактная  информация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990600" y="625475"/>
            <a:ext cx="7010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9850" y="700078"/>
            <a:ext cx="88074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Администрация Бабаевского муниципального района</a:t>
            </a:r>
            <a:endParaRPr lang="ru-RU" sz="2400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162480, Вологодская  обл., г. Бабаево, </a:t>
            </a:r>
            <a:r>
              <a:rPr lang="ru-RU" dirty="0" err="1">
                <a:latin typeface="Times New Roman" pitchFamily="18" charset="0"/>
              </a:rPr>
              <a:t>пл.Революции</a:t>
            </a:r>
            <a:r>
              <a:rPr lang="ru-RU" dirty="0">
                <a:latin typeface="Times New Roman" pitchFamily="18" charset="0"/>
              </a:rPr>
              <a:t>, 2а. </a:t>
            </a:r>
          </a:p>
          <a:p>
            <a:r>
              <a:rPr lang="ru-RU" dirty="0">
                <a:latin typeface="Times New Roman" pitchFamily="18" charset="0"/>
              </a:rPr>
              <a:t>Электронный адрес 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babaevoamr</a:t>
            </a:r>
            <a:r>
              <a:rPr lang="ru-RU" b="1" u="sng" dirty="0">
                <a:latin typeface="Times New Roman" pitchFamily="18" charset="0"/>
                <a:hlinkClick r:id="rId3"/>
              </a:rPr>
              <a:t>@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vologda</a:t>
            </a:r>
            <a:r>
              <a:rPr lang="ru-RU" b="1" u="sng" dirty="0">
                <a:latin typeface="Times New Roman" pitchFamily="18" charset="0"/>
                <a:hlinkClick r:id="rId3"/>
              </a:rPr>
              <a:t>.</a:t>
            </a:r>
            <a:r>
              <a:rPr lang="en-US" b="1" u="sng" dirty="0" err="1">
                <a:latin typeface="Times New Roman" pitchFamily="18" charset="0"/>
                <a:hlinkClick r:id="rId3"/>
              </a:rPr>
              <a:t>ru</a:t>
            </a:r>
            <a:endParaRPr lang="ru-RU" b="1" u="sng" dirty="0">
              <a:latin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</a:rPr>
              <a:t>Тел. (</a:t>
            </a:r>
            <a:r>
              <a:rPr lang="en-US" dirty="0">
                <a:latin typeface="Times New Roman" pitchFamily="18" charset="0"/>
              </a:rPr>
              <a:t>81743</a:t>
            </a:r>
            <a:r>
              <a:rPr lang="ru-RU" dirty="0">
                <a:latin typeface="Times New Roman" pitchFamily="18" charset="0"/>
              </a:rPr>
              <a:t>) 2-</a:t>
            </a:r>
            <a:r>
              <a:rPr lang="en-US" dirty="0">
                <a:latin typeface="Times New Roman" pitchFamily="18" charset="0"/>
              </a:rPr>
              <a:t>18</a:t>
            </a:r>
            <a:r>
              <a:rPr lang="ru-RU" dirty="0">
                <a:latin typeface="Times New Roman" pitchFamily="18" charset="0"/>
              </a:rPr>
              <a:t>-</a:t>
            </a:r>
            <a:r>
              <a:rPr lang="en-US" dirty="0">
                <a:latin typeface="Times New Roman" pitchFamily="18" charset="0"/>
              </a:rPr>
              <a:t>03</a:t>
            </a:r>
            <a:r>
              <a:rPr lang="ru-RU" dirty="0">
                <a:latin typeface="Times New Roman" pitchFamily="18" charset="0"/>
              </a:rPr>
              <a:t>, факс </a:t>
            </a:r>
            <a:r>
              <a:rPr lang="ru-RU" dirty="0"/>
              <a:t>(</a:t>
            </a:r>
            <a:r>
              <a:rPr lang="en-US" dirty="0"/>
              <a:t>81743</a:t>
            </a:r>
            <a:r>
              <a:rPr lang="ru-RU" dirty="0"/>
              <a:t>) 2-</a:t>
            </a:r>
            <a:r>
              <a:rPr lang="en-US" dirty="0"/>
              <a:t>18</a:t>
            </a:r>
            <a:r>
              <a:rPr lang="ru-RU" dirty="0"/>
              <a:t>-</a:t>
            </a:r>
            <a:r>
              <a:rPr lang="en-US" dirty="0"/>
              <a:t>03</a:t>
            </a:r>
            <a:endParaRPr lang="ru-RU" dirty="0">
              <a:latin typeface="Times New Roman" pitchFamily="18" charset="0"/>
            </a:endParaRPr>
          </a:p>
          <a:p>
            <a:endParaRPr lang="ru-RU" dirty="0">
              <a:latin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</a:rPr>
              <a:t>Финансовое управление администрации Бабаевского муниципального района</a:t>
            </a:r>
            <a:r>
              <a:rPr lang="ru-RU" sz="2400" dirty="0">
                <a:latin typeface="Times New Roman" pitchFamily="18" charset="0"/>
              </a:rPr>
              <a:t>              </a:t>
            </a:r>
          </a:p>
          <a:p>
            <a:r>
              <a:rPr lang="ru-RU" dirty="0"/>
              <a:t>162480, Вологодская  обл., г. Бабаево</a:t>
            </a:r>
            <a:r>
              <a:rPr lang="ru-RU" dirty="0">
                <a:latin typeface="Times New Roman" pitchFamily="18" charset="0"/>
              </a:rPr>
              <a:t>, улица Ухтомского, дом 1</a:t>
            </a:r>
          </a:p>
          <a:p>
            <a:r>
              <a:rPr lang="ru-RU" dirty="0">
                <a:latin typeface="Times New Roman" pitchFamily="18" charset="0"/>
              </a:rPr>
              <a:t>Тел/факс (81743) 2-19-04</a:t>
            </a:r>
          </a:p>
          <a:p>
            <a:r>
              <a:rPr lang="ru-RU" dirty="0">
                <a:latin typeface="Times New Roman" pitchFamily="18" charset="0"/>
              </a:rPr>
              <a:t>Электронный адрес </a:t>
            </a:r>
            <a:r>
              <a:rPr lang="en-US" b="1" dirty="0" err="1">
                <a:latin typeface="Times New Roman" pitchFamily="18" charset="0"/>
                <a:hlinkClick r:id="rId4"/>
              </a:rPr>
              <a:t>finupr</a:t>
            </a:r>
            <a:r>
              <a:rPr lang="ru-RU" b="1" dirty="0">
                <a:latin typeface="Times New Roman" pitchFamily="18" charset="0"/>
                <a:hlinkClick r:id="rId4"/>
              </a:rPr>
              <a:t>01@</a:t>
            </a:r>
            <a:r>
              <a:rPr lang="en-US" b="1" dirty="0">
                <a:latin typeface="Times New Roman" pitchFamily="18" charset="0"/>
                <a:hlinkClick r:id="rId4"/>
              </a:rPr>
              <a:t>mail</a:t>
            </a:r>
            <a:r>
              <a:rPr lang="ru-RU" b="1" dirty="0">
                <a:latin typeface="Times New Roman" pitchFamily="18" charset="0"/>
                <a:hlinkClick r:id="rId4"/>
              </a:rPr>
              <a:t>.</a:t>
            </a:r>
            <a:r>
              <a:rPr lang="en-US" b="1" dirty="0" err="1">
                <a:latin typeface="Times New Roman" pitchFamily="18" charset="0"/>
                <a:hlinkClick r:id="rId4"/>
              </a:rPr>
              <a:t>ru</a:t>
            </a:r>
            <a:r>
              <a:rPr lang="en-US" b="1" dirty="0">
                <a:latin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</a:rPr>
              <a:t>Руководитель: Морозова Елена Васильевна</a:t>
            </a:r>
            <a:endParaRPr lang="ru-RU" dirty="0">
              <a:latin typeface="Times New Roman" pitchFamily="18" charset="0"/>
            </a:endParaRPr>
          </a:p>
        </p:txBody>
      </p:sp>
      <p:sp>
        <p:nvSpPr>
          <p:cNvPr id="5" name="Rectangle 3"/>
          <p:cNvSpPr txBox="1">
            <a:spLocks/>
          </p:cNvSpPr>
          <p:nvPr/>
        </p:nvSpPr>
        <p:spPr bwMode="auto">
          <a:xfrm>
            <a:off x="282575" y="4324350"/>
            <a:ext cx="8382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Clr>
                <a:srgbClr val="C3260C"/>
              </a:buClr>
              <a:buSzPct val="128000"/>
              <a:buFont typeface="Georgia" pitchFamily="18" charset="0"/>
              <a:buNone/>
            </a:pPr>
            <a:r>
              <a:rPr lang="ru-RU" sz="2000" b="1" u="sng">
                <a:latin typeface="Times New Roman" pitchFamily="18" charset="0"/>
                <a:cs typeface="Times New Roman" pitchFamily="18" charset="0"/>
              </a:rPr>
              <a:t>Источники размещения информации о бюджете Бабаевского муниципального района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68375" y="5092700"/>
            <a:ext cx="7010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Объект 1"/>
          <p:cNvSpPr txBox="1">
            <a:spLocks/>
          </p:cNvSpPr>
          <p:nvPr/>
        </p:nvSpPr>
        <p:spPr bwMode="auto">
          <a:xfrm>
            <a:off x="69850" y="5092700"/>
            <a:ext cx="899795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Официальный сайт администрации Бабаевского муниципального района</a:t>
            </a:r>
          </a:p>
          <a:p>
            <a:pPr marL="44450" algn="ctr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en-US" sz="2800" b="1">
                <a:latin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2800" b="1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800" b="1">
                <a:latin typeface="Times New Roman" pitchFamily="18" charset="0"/>
                <a:cs typeface="Times New Roman" pitchFamily="18" charset="0"/>
                <a:hlinkClick r:id="rId5"/>
              </a:rPr>
              <a:t>babaevo-adm</a:t>
            </a:r>
            <a:r>
              <a:rPr lang="ru-RU" sz="2800" b="1">
                <a:latin typeface="Times New Roman" pitchFamily="18" charset="0"/>
                <a:cs typeface="Times New Roman" pitchFamily="18" charset="0"/>
                <a:hlinkClick r:id="rId6"/>
              </a:rPr>
              <a:t>.ru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None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Официальное печатное издание  –   газета «Наша жизнь»</a:t>
            </a:r>
          </a:p>
        </p:txBody>
      </p:sp>
      <p:pic>
        <p:nvPicPr>
          <p:cNvPr id="61447" name="Picture 13" descr="герб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896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1680" y="2362200"/>
            <a:ext cx="490974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 </a:t>
            </a:r>
          </a:p>
        </p:txBody>
      </p:sp>
      <p:pic>
        <p:nvPicPr>
          <p:cNvPr id="63490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953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2544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16" name="Group 6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0796110"/>
              </p:ext>
            </p:extLst>
          </p:nvPr>
        </p:nvGraphicFramePr>
        <p:xfrm>
          <a:off x="107504" y="1341438"/>
          <a:ext cx="8785671" cy="5473702"/>
        </p:xfrm>
        <a:graphic>
          <a:graphicData uri="http://schemas.openxmlformats.org/drawingml/2006/table">
            <a:tbl>
              <a:tblPr/>
              <a:tblGrid>
                <a:gridCol w="1536363"/>
                <a:gridCol w="983917"/>
                <a:gridCol w="864096"/>
                <a:gridCol w="1080120"/>
                <a:gridCol w="1025742"/>
                <a:gridCol w="1099016"/>
                <a:gridCol w="1099015"/>
                <a:gridCol w="1097402"/>
              </a:tblGrid>
              <a:tr h="1206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2020г.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Первона-чальный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 на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первоначальному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уточненному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 к факту 2020г.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999,13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1001,95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1284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налоговые и неналоговые 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1006,18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1048,1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(-), ПРОФИЦИТ (+)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-39,6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</a:tbl>
          </a:graphicData>
        </a:graphic>
      </p:graphicFrame>
      <p:sp>
        <p:nvSpPr>
          <p:cNvPr id="19513" name="Прямоугольник 1"/>
          <p:cNvSpPr>
            <a:spLocks noChangeArrowheads="1"/>
          </p:cNvSpPr>
          <p:nvPr/>
        </p:nvSpPr>
        <p:spPr bwMode="auto">
          <a:xfrm>
            <a:off x="1152525" y="146050"/>
            <a:ext cx="6848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параметры исполнения бюджета района</a:t>
            </a:r>
          </a:p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2020-2021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гг.,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51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4808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9843514"/>
              </p:ext>
            </p:extLst>
          </p:nvPr>
        </p:nvGraphicFramePr>
        <p:xfrm>
          <a:off x="337897" y="1628800"/>
          <a:ext cx="4608512" cy="4752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221739"/>
            <a:ext cx="80648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доходов бюджета района</a:t>
            </a:r>
          </a:p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2020-2021 годах (%)</a:t>
            </a:r>
            <a:endParaRPr lang="ru-RU" sz="24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8909884"/>
              </p:ext>
            </p:extLst>
          </p:nvPr>
        </p:nvGraphicFramePr>
        <p:xfrm>
          <a:off x="4716016" y="1484784"/>
          <a:ext cx="403244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07704" y="138302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2020 год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1383025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2021 год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4404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81" name="Group 12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4726239"/>
              </p:ext>
            </p:extLst>
          </p:nvPr>
        </p:nvGraphicFramePr>
        <p:xfrm>
          <a:off x="11967" y="692696"/>
          <a:ext cx="9193213" cy="6066790"/>
        </p:xfrm>
        <a:graphic>
          <a:graphicData uri="http://schemas.openxmlformats.org/drawingml/2006/table">
            <a:tbl>
              <a:tblPr/>
              <a:tblGrid>
                <a:gridCol w="1960563"/>
                <a:gridCol w="943286"/>
                <a:gridCol w="1287151"/>
                <a:gridCol w="1219200"/>
                <a:gridCol w="950033"/>
                <a:gridCol w="1512168"/>
                <a:gridCol w="1320812"/>
              </a:tblGrid>
              <a:tr h="266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доходного источника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2020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1406B"/>
                        </a:gs>
                        <a:gs pos="50000">
                          <a:srgbClr val="4A609C"/>
                        </a:gs>
                        <a:gs pos="100000">
                          <a:srgbClr val="5A73BA"/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2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Первоначаль-ный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бюджет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2021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+/- от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первонач.плана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первоначальному плану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 к факту 2020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ВСЕГО: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1001,95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CF0"/>
                    </a:solidFill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ДОХОДЫ, 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+27,5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на нефтепродукты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и неналоговые доходы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+7,3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4F0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-45,3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+6,7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3E6E7"/>
                    </a:solidFill>
                  </a:tcPr>
                </a:tc>
              </a:tr>
            </a:tbl>
          </a:graphicData>
        </a:graphic>
      </p:graphicFrame>
      <p:sp>
        <p:nvSpPr>
          <p:cNvPr id="23672" name="Прямоугольник 1"/>
          <p:cNvSpPr>
            <a:spLocks noChangeArrowheads="1"/>
          </p:cNvSpPr>
          <p:nvPr/>
        </p:nvSpPr>
        <p:spPr bwMode="auto">
          <a:xfrm>
            <a:off x="2384350" y="70757"/>
            <a:ext cx="5147371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бюджета района за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2020-2021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070121" y="435429"/>
            <a:ext cx="1072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млн. руб.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8840453"/>
              </p:ext>
            </p:extLst>
          </p:nvPr>
        </p:nvGraphicFramePr>
        <p:xfrm>
          <a:off x="0" y="1124744"/>
          <a:ext cx="9144000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1"/>
          <p:cNvSpPr>
            <a:spLocks noGrp="1" noChangeArrowheads="1"/>
          </p:cNvSpPr>
          <p:nvPr>
            <p:ph type="title"/>
          </p:nvPr>
        </p:nvSpPr>
        <p:spPr bwMode="auto">
          <a:xfrm>
            <a:off x="827584" y="260648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</a:t>
            </a:r>
          </a:p>
          <a:p>
            <a:pPr algn="ctr" eaLnBrk="0" hangingPunct="0">
              <a:lnSpc>
                <a:spcPct val="100000"/>
              </a:lnSpc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бюджета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района в 2021 году (%)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9502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7264274"/>
              </p:ext>
            </p:extLst>
          </p:nvPr>
        </p:nvGraphicFramePr>
        <p:xfrm>
          <a:off x="457200" y="838200"/>
          <a:ext cx="8579296" cy="5615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685800" y="152398"/>
            <a:ext cx="86044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Крупные налогоплательщики бюджета района 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г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13" descr="герб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21395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44" name="Group 4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177417"/>
              </p:ext>
            </p:extLst>
          </p:nvPr>
        </p:nvGraphicFramePr>
        <p:xfrm>
          <a:off x="0" y="914400"/>
          <a:ext cx="9123363" cy="5919470"/>
        </p:xfrm>
        <a:graphic>
          <a:graphicData uri="http://schemas.openxmlformats.org/drawingml/2006/table">
            <a:tbl>
              <a:tblPr/>
              <a:tblGrid>
                <a:gridCol w="5943600"/>
                <a:gridCol w="1524000"/>
                <a:gridCol w="1655763"/>
              </a:tblGrid>
              <a:tr h="6508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Бюджетный эффект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4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2021-2023гг.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2021г.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урегулированию и взысканию задолженности по налоговым платежам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дополнительным поступлениям от обеления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8549,3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2737,6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поступлению местных налогов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налогов на совокупный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Принятие мер по дополнительному поступлению неналоговых доходов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мероприятия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6E5"/>
                    </a:solidFill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бюджетный эффект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8692,5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2"/>
                    </a:solidFill>
                  </a:tcPr>
                </a:tc>
              </a:tr>
            </a:tbl>
          </a:graphicData>
        </a:graphic>
      </p:graphicFrame>
      <p:sp>
        <p:nvSpPr>
          <p:cNvPr id="29740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7999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Мероприятия, направленные на рост налоговых и неналоговых</a:t>
            </a:r>
          </a:p>
          <a:p>
            <a:pPr algn="ctr" eaLnBrk="0" hangingPunct="0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доходов консолидированного бюджета района,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9741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460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8278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Итоги работы межведомственной рабочей группы по платежам </a:t>
            </a:r>
          </a:p>
          <a:p>
            <a:pPr algn="ctr" eaLnBrk="0" hangingPunct="0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бюджет и легализации объектов налогообложения за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2021г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9963" y="736600"/>
            <a:ext cx="213513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з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аседание</a:t>
            </a:r>
            <a:endParaRPr lang="ru-RU" sz="2800" u="sng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28600" y="1558976"/>
            <a:ext cx="4348163" cy="2057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31748" name="TextBox 14"/>
          <p:cNvSpPr txBox="1">
            <a:spLocks noChangeArrowheads="1"/>
          </p:cNvSpPr>
          <p:nvPr/>
        </p:nvSpPr>
        <p:spPr bwMode="auto">
          <a:xfrm>
            <a:off x="332070" y="1844824"/>
            <a:ext cx="4375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Рассмотрено налогоплательщиков: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43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Бюджетный эффект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(в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бюджет района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429,2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33937" y="1539267"/>
            <a:ext cx="4038600" cy="2095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750" name="TextBox 16"/>
          <p:cNvSpPr txBox="1">
            <a:spLocks noChangeArrowheads="1"/>
          </p:cNvSpPr>
          <p:nvPr/>
        </p:nvSpPr>
        <p:spPr bwMode="auto">
          <a:xfrm>
            <a:off x="4840160" y="1558976"/>
            <a:ext cx="40735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Рассмотрено работодателей: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Повысили заработную плату: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Количество работников,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которым повысили з/плату: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533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Бюджетный эффект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5,9млн.руб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(в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 бюджет района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2,1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31751" name="TextBox 17"/>
          <p:cNvSpPr txBox="1">
            <a:spLocks noChangeArrowheads="1"/>
          </p:cNvSpPr>
          <p:nvPr/>
        </p:nvSpPr>
        <p:spPr bwMode="auto">
          <a:xfrm>
            <a:off x="180975" y="1262062"/>
            <a:ext cx="44259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6600"/>
                </a:solidFill>
              </a:rPr>
              <a:t>Сокращение недоимки по налогам и сборам</a:t>
            </a:r>
          </a:p>
        </p:txBody>
      </p:sp>
      <p:sp>
        <p:nvSpPr>
          <p:cNvPr id="31752" name="TextBox 18"/>
          <p:cNvSpPr txBox="1">
            <a:spLocks noChangeArrowheads="1"/>
          </p:cNvSpPr>
          <p:nvPr/>
        </p:nvSpPr>
        <p:spPr bwMode="auto">
          <a:xfrm>
            <a:off x="4724400" y="1241022"/>
            <a:ext cx="4257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6600"/>
                </a:solidFill>
              </a:rPr>
              <a:t>Легализация «теневой» заработной платы</a:t>
            </a:r>
          </a:p>
        </p:txBody>
      </p:sp>
      <p:sp>
        <p:nvSpPr>
          <p:cNvPr id="31753" name="Прямоугольник 1"/>
          <p:cNvSpPr>
            <a:spLocks noChangeArrowheads="1"/>
          </p:cNvSpPr>
          <p:nvPr/>
        </p:nvSpPr>
        <p:spPr bwMode="auto">
          <a:xfrm>
            <a:off x="654999" y="3818017"/>
            <a:ext cx="767453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Итоги работы координационных комиссий </a:t>
            </a:r>
          </a:p>
          <a:p>
            <a:pPr algn="ctr" eaLnBrk="0" hangingPunct="0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сокращению и ликвидации недоимки по налогам и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сборам,</a:t>
            </a:r>
          </a:p>
          <a:p>
            <a:pPr algn="ctr" eaLnBrk="0" hangingPunct="0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озданных при администрациях поселений, за 2021г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754" name="TextBox 22"/>
          <p:cNvSpPr txBox="1">
            <a:spLocks noChangeArrowheads="1"/>
          </p:cNvSpPr>
          <p:nvPr/>
        </p:nvSpPr>
        <p:spPr bwMode="auto">
          <a:xfrm>
            <a:off x="3459163" y="4926013"/>
            <a:ext cx="23483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u="sng" dirty="0" smtClean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108 </a:t>
            </a:r>
            <a:r>
              <a:rPr lang="ru-RU" sz="2800" u="sng" dirty="0">
                <a:solidFill>
                  <a:srgbClr val="234271"/>
                </a:solidFill>
                <a:latin typeface="Times New Roman" pitchFamily="18" charset="0"/>
                <a:cs typeface="Times New Roman" pitchFamily="18" charset="0"/>
              </a:rPr>
              <a:t>заседаний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28600" y="5513388"/>
            <a:ext cx="8753475" cy="11922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1756" name="TextBox 24"/>
          <p:cNvSpPr txBox="1">
            <a:spLocks noChangeArrowheads="1"/>
          </p:cNvSpPr>
          <p:nvPr/>
        </p:nvSpPr>
        <p:spPr bwMode="auto">
          <a:xfrm>
            <a:off x="1735138" y="5648325"/>
            <a:ext cx="59801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Рассмотрено: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576 налогоплательщиков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Бюджетный эффект: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1,0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имущественных налогов,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696,7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транспортного налога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1416022" y="3789040"/>
            <a:ext cx="6172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31758" name="Picture 13" descr="герб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8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50704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2557</TotalTime>
  <Words>1108</Words>
  <Application>Microsoft Office PowerPoint</Application>
  <PresentationFormat>Экран (4:3)</PresentationFormat>
  <Paragraphs>415</Paragraphs>
  <Slides>22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Исполнительная</vt:lpstr>
      <vt:lpstr>Презентация PowerPoint</vt:lpstr>
      <vt:lpstr>Презентация PowerPoint</vt:lpstr>
      <vt:lpstr>Презентация PowerPoint</vt:lpstr>
      <vt:lpstr>Структура доходов бюджета района  в 2020-2021 годах (%)</vt:lpstr>
      <vt:lpstr>Презентация PowerPoint</vt:lpstr>
      <vt:lpstr>Структура налоговых и неналоговых доходов  бюджета района в 2021 году (%)</vt:lpstr>
      <vt:lpstr>Презентация PowerPoint</vt:lpstr>
      <vt:lpstr>Презентация PowerPoint</vt:lpstr>
      <vt:lpstr>Презентация PowerPoint</vt:lpstr>
      <vt:lpstr>Расходы бюджета Бабаевского муниципального района в 2021 году, млн.руб.</vt:lpstr>
      <vt:lpstr> Доля расходов на социальную сферу в бюджете Бабаевского муниципального района, %</vt:lpstr>
      <vt:lpstr>Структура расходов бюджета  Бабаевского муниципального района, млн.руб.</vt:lpstr>
      <vt:lpstr>Презентация PowerPoint</vt:lpstr>
      <vt:lpstr>Презентация PowerPoint</vt:lpstr>
      <vt:lpstr>Презентация PowerPoint</vt:lpstr>
      <vt:lpstr>Кредиторская задолженность  учреждений, финансируемых из  бюджета района, млн.руб.</vt:lpstr>
      <vt:lpstr>Основные показатели  по исполнению Указов Президента РФ, руб.</vt:lpstr>
      <vt:lpstr>Презентация PowerPoint</vt:lpstr>
      <vt:lpstr>Презентация PowerPoint</vt:lpstr>
      <vt:lpstr>Муниципальный долг бюджета района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Манько</dc:creator>
  <cp:lastModifiedBy>Тиханова</cp:lastModifiedBy>
  <cp:revision>134</cp:revision>
  <cp:lastPrinted>2022-03-16T06:46:21Z</cp:lastPrinted>
  <dcterms:created xsi:type="dcterms:W3CDTF">2021-02-09T13:30:46Z</dcterms:created>
  <dcterms:modified xsi:type="dcterms:W3CDTF">2022-04-06T11:06:03Z</dcterms:modified>
</cp:coreProperties>
</file>