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notesMasterIdLst>
    <p:notesMasterId r:id="rId24"/>
  </p:notesMasterIdLst>
  <p:handoutMasterIdLst>
    <p:handoutMasterId r:id="rId25"/>
  </p:handoutMasterIdLst>
  <p:sldIdLst>
    <p:sldId id="320" r:id="rId2"/>
    <p:sldId id="322" r:id="rId3"/>
    <p:sldId id="323" r:id="rId4"/>
    <p:sldId id="329" r:id="rId5"/>
    <p:sldId id="302" r:id="rId6"/>
    <p:sldId id="331" r:id="rId7"/>
    <p:sldId id="328" r:id="rId8"/>
    <p:sldId id="332" r:id="rId9"/>
    <p:sldId id="333" r:id="rId10"/>
    <p:sldId id="310" r:id="rId11"/>
    <p:sldId id="311" r:id="rId12"/>
    <p:sldId id="312" r:id="rId13"/>
    <p:sldId id="321" r:id="rId14"/>
    <p:sldId id="313" r:id="rId15"/>
    <p:sldId id="324" r:id="rId16"/>
    <p:sldId id="314" r:id="rId17"/>
    <p:sldId id="315" r:id="rId18"/>
    <p:sldId id="316" r:id="rId19"/>
    <p:sldId id="317" r:id="rId20"/>
    <p:sldId id="334" r:id="rId21"/>
    <p:sldId id="318" r:id="rId22"/>
    <p:sldId id="319" r:id="rId23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FF66CC"/>
    <a:srgbClr val="33CCFF"/>
    <a:srgbClr val="CC99FF"/>
    <a:srgbClr val="FF6699"/>
    <a:srgbClr val="9933FF"/>
    <a:srgbClr val="FF9933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4" autoAdjust="0"/>
    <p:restoredTop sz="88993" autoAdjust="0"/>
  </p:normalViewPr>
  <p:slideViewPr>
    <p:cSldViewPr>
      <p:cViewPr>
        <p:scale>
          <a:sx n="100" d="100"/>
          <a:sy n="100" d="100"/>
        </p:scale>
        <p:origin x="-195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pPr>
              <a:defRPr/>
            </a:pPr>
            <a:fld id="{FACBD3BB-6E52-4AD1-8FC8-194D9ACFAC27}" type="datetimeFigureOut">
              <a:rPr lang="ru-RU"/>
              <a:pPr>
                <a:defRPr/>
              </a:pPr>
              <a:t>17.04.2020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pPr>
              <a:defRPr/>
            </a:pPr>
            <a:fld id="{889128A7-A22A-461C-9AC8-120FE0A0FD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030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pPr>
              <a:defRPr/>
            </a:pPr>
            <a:fld id="{F2508763-F5A6-4901-8956-F31A97A6DF44}" type="datetimeFigureOut">
              <a:rPr lang="ru-RU"/>
              <a:pPr>
                <a:defRPr/>
              </a:pPr>
              <a:t>17.04.2020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2108" tIns="46054" rIns="92108" bIns="46054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pPr>
              <a:defRPr/>
            </a:pPr>
            <a:fld id="{6EE8A7CC-F79E-4737-B426-7CA2774FE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143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6C05720-A365-4CA8-96C8-6E1837885E97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Бюджет Бабаевского муниципального района по расходам за 2019 г. утвержден в объеме 792,2 млн.руб., исполнен на 764,3 млн.руб., т.е. 96,4 % к уточненному плану, что на 211,3 млн.руб.(на 27,7 %) больше, чем в 2018 году. </a:t>
            </a:r>
          </a:p>
        </p:txBody>
      </p:sp>
      <p:sp>
        <p:nvSpPr>
          <p:cNvPr id="3686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A5119F1-7A1E-4F71-BE95-AAAB2802C8DB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20750"/>
            <a:r>
              <a:rPr lang="ru-RU" smtClean="0"/>
              <a:t>Бюджет, как и в прежние годы, сохранил свою социальную направленность. За 201</a:t>
            </a:r>
            <a:r>
              <a:rPr lang="ru-RU" smtClean="0">
                <a:latin typeface="Arial" charset="0"/>
              </a:rPr>
              <a:t>9</a:t>
            </a:r>
            <a:r>
              <a:rPr lang="ru-RU" smtClean="0"/>
              <a:t> г. отрасли социальной сферы профинансированы на сумму </a:t>
            </a:r>
            <a:r>
              <a:rPr lang="ru-RU" smtClean="0">
                <a:latin typeface="Arial" charset="0"/>
              </a:rPr>
              <a:t>600,6млн</a:t>
            </a:r>
            <a:r>
              <a:rPr lang="ru-RU" smtClean="0"/>
              <a:t>. руб. или </a:t>
            </a:r>
            <a:r>
              <a:rPr lang="ru-RU" smtClean="0">
                <a:latin typeface="Arial" charset="0"/>
              </a:rPr>
              <a:t>71,5</a:t>
            </a:r>
            <a:r>
              <a:rPr lang="ru-RU" smtClean="0"/>
              <a:t> % от общего объема расходов.</a:t>
            </a:r>
          </a:p>
          <a:p>
            <a:pPr defTabSz="920750"/>
            <a:r>
              <a:rPr lang="ru-RU" smtClean="0"/>
              <a:t>	</a:t>
            </a:r>
          </a:p>
          <a:p>
            <a:pPr defTabSz="920750" eaLnBrk="1" hangingPunct="1">
              <a:spcBef>
                <a:spcPct val="0"/>
              </a:spcBef>
            </a:pPr>
            <a:r>
              <a:rPr lang="ru-RU" smtClean="0"/>
              <a:t>За счет участия в федеральных, областных программах, работы в Департаменте финансов и других региональных органах власти в бюджет района дополнительно в виде дотаций, субсидий привлечено 47,2 млн.руб.</a:t>
            </a:r>
          </a:p>
          <a:p>
            <a:pPr defTabSz="920750" eaLnBrk="1" hangingPunct="1">
              <a:spcBef>
                <a:spcPct val="0"/>
              </a:spcBef>
            </a:pPr>
            <a:r>
              <a:rPr lang="ru-RU" smtClean="0"/>
              <a:t>	 </a:t>
            </a:r>
            <a:r>
              <a:rPr lang="ru-RU" b="1" smtClean="0"/>
              <a:t>(+1</a:t>
            </a:r>
            <a:r>
              <a:rPr lang="en-US" b="1" smtClean="0"/>
              <a:t>1</a:t>
            </a:r>
            <a:r>
              <a:rPr lang="ru-RU" b="1" smtClean="0"/>
              <a:t>,</a:t>
            </a:r>
            <a:r>
              <a:rPr lang="en-US" b="1" smtClean="0"/>
              <a:t>4</a:t>
            </a:r>
            <a:r>
              <a:rPr lang="ru-RU" b="1" smtClean="0"/>
              <a:t> млн.руб. дотация </a:t>
            </a:r>
            <a:r>
              <a:rPr lang="ru-RU" smtClean="0"/>
              <a:t>на увеличение МРОТ и выполнение Указов Президента РФ в части увеличения заработной платы отдельным категориям,</a:t>
            </a:r>
          </a:p>
          <a:p>
            <a:pPr defTabSz="920750" eaLnBrk="1" hangingPunct="1">
              <a:spcBef>
                <a:spcPct val="0"/>
              </a:spcBef>
            </a:pPr>
            <a:r>
              <a:rPr lang="ru-RU" smtClean="0"/>
              <a:t>	</a:t>
            </a:r>
            <a:r>
              <a:rPr lang="en-US" b="1" smtClean="0"/>
              <a:t>+7,4 </a:t>
            </a:r>
            <a:r>
              <a:rPr lang="ru-RU" b="1" smtClean="0"/>
              <a:t>млн.руб. </a:t>
            </a:r>
            <a:r>
              <a:rPr lang="ru-RU" smtClean="0"/>
              <a:t>– дотация на погашение кредиторской задолженности, </a:t>
            </a:r>
          </a:p>
          <a:p>
            <a:pPr defTabSz="920750" eaLnBrk="1" hangingPunct="1">
              <a:spcBef>
                <a:spcPct val="0"/>
              </a:spcBef>
            </a:pPr>
            <a:endParaRPr lang="ru-RU" smtClean="0"/>
          </a:p>
          <a:p>
            <a:pPr defTabSz="920750" eaLnBrk="1" hangingPunct="1">
              <a:spcBef>
                <a:spcPct val="0"/>
              </a:spcBef>
            </a:pPr>
            <a:r>
              <a:rPr lang="ru-RU" smtClean="0"/>
              <a:t>	 +</a:t>
            </a:r>
            <a:r>
              <a:rPr lang="ru-RU" b="1" smtClean="0"/>
              <a:t>28,4 млн.руб. – субсидии</a:t>
            </a:r>
            <a:r>
              <a:rPr lang="en-US" smtClean="0"/>
              <a:t>:</a:t>
            </a:r>
            <a:r>
              <a:rPr lang="ru-RU" smtClean="0"/>
              <a:t>6,9 млн.руб. – стадион школы №65, 2,1 млн.руб. – комф.среда, 11,3 млн.руб. – ремонт школы №1, 0,7 млн.руб. – «Нар.бюджет», 5,7 млн.руб. – субсидии на осуществление дорожной деятельности, 1,7 млн.руб. – подъезды к зем.участкам многодетным семьям)</a:t>
            </a:r>
          </a:p>
          <a:p>
            <a:pPr defTabSz="920750" eaLnBrk="1" hangingPunct="1">
              <a:spcBef>
                <a:spcPct val="0"/>
              </a:spcBef>
            </a:pPr>
            <a:endParaRPr lang="ru-RU" smtClean="0"/>
          </a:p>
          <a:p>
            <a:pPr defTabSz="920750"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C4E8CA3-EAFD-4ED3-8A8C-1C57FB5CE60E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smtClean="0"/>
              <a:t>	Основную долю расходов составляют расходы на «Образование» – </a:t>
            </a:r>
            <a:r>
              <a:rPr lang="ru-RU" smtClean="0">
                <a:latin typeface="Arial" charset="0"/>
              </a:rPr>
              <a:t>407,8 млн.</a:t>
            </a:r>
            <a:r>
              <a:rPr lang="ru-RU" smtClean="0"/>
              <a:t> руб. или  </a:t>
            </a:r>
            <a:r>
              <a:rPr lang="ru-RU" smtClean="0">
                <a:latin typeface="Arial" charset="0"/>
              </a:rPr>
              <a:t>53,4</a:t>
            </a:r>
            <a:r>
              <a:rPr lang="ru-RU" smtClean="0"/>
              <a:t> %.</a:t>
            </a:r>
          </a:p>
          <a:p>
            <a:pPr>
              <a:lnSpc>
                <a:spcPct val="90000"/>
              </a:lnSpc>
            </a:pPr>
            <a:r>
              <a:rPr lang="ru-RU" smtClean="0"/>
              <a:t>На финансирование отрасли «Общегосударственные вопросы» направлено  </a:t>
            </a:r>
            <a:r>
              <a:rPr lang="ru-RU" smtClean="0">
                <a:latin typeface="Arial" charset="0"/>
              </a:rPr>
              <a:t>79,1 млн.</a:t>
            </a:r>
            <a:r>
              <a:rPr lang="ru-RU" smtClean="0"/>
              <a:t> руб. – </a:t>
            </a:r>
            <a:r>
              <a:rPr lang="ru-RU" smtClean="0">
                <a:latin typeface="Arial" charset="0"/>
              </a:rPr>
              <a:t>10,4</a:t>
            </a:r>
            <a:r>
              <a:rPr lang="ru-RU" smtClean="0"/>
              <a:t>%,</a:t>
            </a:r>
          </a:p>
          <a:p>
            <a:pPr>
              <a:lnSpc>
                <a:spcPct val="90000"/>
              </a:lnSpc>
            </a:pPr>
            <a:r>
              <a:rPr lang="ru-RU" smtClean="0"/>
              <a:t>Межбюджетные трансферты бюджетам поселений составили </a:t>
            </a:r>
            <a:r>
              <a:rPr lang="ru-RU" smtClean="0">
                <a:latin typeface="Arial" charset="0"/>
              </a:rPr>
              <a:t>41,2 млн.</a:t>
            </a:r>
            <a:r>
              <a:rPr lang="ru-RU" smtClean="0"/>
              <a:t>руб. – 5,4% от общей суммы расходов.</a:t>
            </a:r>
          </a:p>
          <a:p>
            <a:pPr>
              <a:lnSpc>
                <a:spcPct val="90000"/>
              </a:lnSpc>
            </a:pPr>
            <a:r>
              <a:rPr lang="ru-RU" smtClean="0"/>
              <a:t>Расходы на социальную политику составили </a:t>
            </a:r>
            <a:r>
              <a:rPr lang="ru-RU" smtClean="0">
                <a:latin typeface="Arial" charset="0"/>
              </a:rPr>
              <a:t>31,4 млн.</a:t>
            </a:r>
            <a:r>
              <a:rPr lang="ru-RU" smtClean="0"/>
              <a:t>руб. –  что составляет </a:t>
            </a:r>
            <a:r>
              <a:rPr lang="ru-RU" smtClean="0">
                <a:latin typeface="Arial" charset="0"/>
              </a:rPr>
              <a:t>4,1</a:t>
            </a:r>
            <a:r>
              <a:rPr lang="ru-RU" smtClean="0"/>
              <a:t> % от общей суммы расходов. </a:t>
            </a:r>
          </a:p>
          <a:p>
            <a:pPr>
              <a:lnSpc>
                <a:spcPct val="90000"/>
              </a:lnSpc>
            </a:pPr>
            <a:r>
              <a:rPr lang="ru-RU" smtClean="0"/>
              <a:t>Расходы на  «Культуру» </a:t>
            </a:r>
            <a:r>
              <a:rPr lang="ru-RU" smtClean="0">
                <a:latin typeface="Arial" charset="0"/>
              </a:rPr>
              <a:t>87,6 млн.</a:t>
            </a:r>
            <a:r>
              <a:rPr lang="ru-RU" smtClean="0"/>
              <a:t> руб. – </a:t>
            </a:r>
            <a:r>
              <a:rPr lang="ru-RU" smtClean="0">
                <a:latin typeface="Arial" charset="0"/>
              </a:rPr>
              <a:t>11,5</a:t>
            </a:r>
            <a:r>
              <a:rPr lang="ru-RU" smtClean="0"/>
              <a:t> %, </a:t>
            </a:r>
          </a:p>
          <a:p>
            <a:pPr>
              <a:lnSpc>
                <a:spcPct val="90000"/>
              </a:lnSpc>
            </a:pPr>
            <a:r>
              <a:rPr lang="ru-RU" smtClean="0"/>
              <a:t>По отрасли «Национальная экономика» </a:t>
            </a:r>
            <a:r>
              <a:rPr lang="ru-RU" smtClean="0">
                <a:latin typeface="Arial" charset="0"/>
              </a:rPr>
              <a:t>43,7 млн</a:t>
            </a:r>
            <a:r>
              <a:rPr lang="ru-RU" smtClean="0"/>
              <a:t>.руб. или </a:t>
            </a:r>
            <a:r>
              <a:rPr lang="ru-RU" smtClean="0">
                <a:latin typeface="Arial" charset="0"/>
              </a:rPr>
              <a:t>5,7</a:t>
            </a:r>
            <a:r>
              <a:rPr lang="ru-RU" smtClean="0"/>
              <a:t> % от общей суммы </a:t>
            </a:r>
            <a:r>
              <a:rPr lang="ru-RU" smtClean="0">
                <a:latin typeface="Arial" charset="0"/>
              </a:rPr>
              <a:t>рас</a:t>
            </a:r>
            <a:r>
              <a:rPr lang="ru-RU" smtClean="0"/>
              <a:t>ходов.  (в т.ч. 241,0 тыс.руб. - содействие занятости населения Бабаевского муниципального района, МП «Сохранение и развитие сельскохозяйственного производства на территории Бабаевского муниципального района на 2016-2020 годы» - </a:t>
            </a:r>
            <a:r>
              <a:rPr lang="ru-RU" smtClean="0">
                <a:latin typeface="Arial" charset="0"/>
              </a:rPr>
              <a:t>568,3</a:t>
            </a:r>
            <a:r>
              <a:rPr lang="ru-RU" smtClean="0"/>
              <a:t> тыс.руб., средства на возмещение расходов по социально-значимым рейсам  -  </a:t>
            </a:r>
            <a:r>
              <a:rPr lang="ru-RU" smtClean="0">
                <a:latin typeface="Arial" charset="0"/>
              </a:rPr>
              <a:t>399,5</a:t>
            </a:r>
            <a:r>
              <a:rPr lang="ru-RU" smtClean="0"/>
              <a:t>  тыс.руб., средства на содержание муниципальных дорог и мостов – </a:t>
            </a:r>
            <a:r>
              <a:rPr lang="ru-RU" smtClean="0">
                <a:latin typeface="Arial" charset="0"/>
              </a:rPr>
              <a:t>41700,8 тыс.</a:t>
            </a:r>
            <a:r>
              <a:rPr lang="ru-RU" smtClean="0"/>
              <a:t>руб., приобретение специализированного транспорта и возмещение ГСМ )</a:t>
            </a:r>
          </a:p>
          <a:p>
            <a:pPr>
              <a:lnSpc>
                <a:spcPct val="90000"/>
              </a:lnSpc>
            </a:pPr>
            <a:r>
              <a:rPr lang="ru-RU" smtClean="0"/>
              <a:t>Расходы на физкультуру и спорт в 201</a:t>
            </a:r>
            <a:r>
              <a:rPr lang="ru-RU" smtClean="0">
                <a:latin typeface="Arial" charset="0"/>
              </a:rPr>
              <a:t>8</a:t>
            </a:r>
            <a:r>
              <a:rPr lang="ru-RU" smtClean="0"/>
              <a:t> году составили 14,6 млн.руб. – 2,6 % от общей суммы расходов.</a:t>
            </a:r>
          </a:p>
          <a:p>
            <a:pPr>
              <a:lnSpc>
                <a:spcPct val="90000"/>
              </a:lnSpc>
            </a:pPr>
            <a:r>
              <a:rPr lang="ru-RU" smtClean="0"/>
              <a:t>По отрасли ЖКХ расходы составили </a:t>
            </a:r>
            <a:r>
              <a:rPr lang="ru-RU" smtClean="0">
                <a:latin typeface="Arial" charset="0"/>
              </a:rPr>
              <a:t>7,6 млн</a:t>
            </a:r>
            <a:r>
              <a:rPr lang="ru-RU" smtClean="0"/>
              <a:t>. руб. – </a:t>
            </a:r>
            <a:r>
              <a:rPr lang="ru-RU" smtClean="0">
                <a:latin typeface="Arial" charset="0"/>
              </a:rPr>
              <a:t>1,4</a:t>
            </a:r>
            <a:r>
              <a:rPr lang="ru-RU" smtClean="0"/>
              <a:t> % от общей суммы расходов (в т.ч.МП «Энергосбережение на территории Бабаевского района – </a:t>
            </a:r>
            <a:r>
              <a:rPr lang="ru-RU" smtClean="0">
                <a:latin typeface="Arial" charset="0"/>
              </a:rPr>
              <a:t>3391,2 тыс</a:t>
            </a:r>
            <a:r>
              <a:rPr lang="ru-RU" smtClean="0"/>
              <a:t>.руб., Вахта – </a:t>
            </a:r>
            <a:r>
              <a:rPr lang="ru-RU" smtClean="0">
                <a:latin typeface="Arial" charset="0"/>
              </a:rPr>
              <a:t>920,0</a:t>
            </a:r>
            <a:r>
              <a:rPr lang="ru-RU" smtClean="0"/>
              <a:t> тыс.руб.)</a:t>
            </a:r>
          </a:p>
        </p:txBody>
      </p:sp>
      <p:sp>
        <p:nvSpPr>
          <p:cNvPr id="409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E5A168-32DB-428B-9968-2CF11197204E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20750" eaLnBrk="1" hangingPunct="1">
              <a:spcBef>
                <a:spcPct val="0"/>
              </a:spcBef>
            </a:pPr>
            <a:r>
              <a:rPr lang="ru-RU" smtClean="0"/>
              <a:t>	Финансовая помощь из бюджета района в бюджеты поселений района направлена в размере 91,8 млн.руб., в том числе дотаций на выравнивание бюджетной обеспеченности и на обеспечение мер по сбалансированности бюджетов поселений – 41,2 млн.руб., иные межбюджетные трансферты – 50,6 млн.руб., что больше первоначального плана на 24,1% или на 22,0 млн.руб. (в течении года увеличение было на  погашение кредиторской задолженности поселений, увеличение МРОТ и выполнение Указов Президента РФ в части увеличения заработной платы отдельным категориям, софинансирование проекта «Народный бюджет», дороги.)</a:t>
            </a:r>
          </a:p>
        </p:txBody>
      </p:sp>
      <p:sp>
        <p:nvSpPr>
          <p:cNvPr id="430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51114F-BF9C-455F-B865-449BC9CCDFC4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20750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	Сумма капитальных вложений в основные средства за 2019 год составляет 122,1 млн.руб. район, в том числе:</a:t>
            </a:r>
          </a:p>
          <a:p>
            <a:pPr defTabSz="920750">
              <a:lnSpc>
                <a:spcPct val="80000"/>
              </a:lnSpc>
            </a:pPr>
            <a:r>
              <a:rPr lang="ru-RU" sz="800" smtClean="0"/>
              <a:t>-  строительство, реконструкция объектов физической культуры и спорта муниципальной собственности в рамках подпрограммы "Физическая культура и массовый спорт" государственной программы "Развитие физической культуры и спорта в Вологодской области на 2014-2020 годы" 7287,2 тыс.рублей (6922840,90 руб.(03.03.01) (Старт)</a:t>
            </a:r>
          </a:p>
          <a:p>
            <a:pPr defTabSz="920750">
              <a:lnSpc>
                <a:spcPct val="80000"/>
              </a:lnSpc>
            </a:pPr>
            <a:r>
              <a:rPr lang="ru-RU" sz="800" smtClean="0"/>
              <a:t>- муниципальная программа "Формирование современной городской среды на территории Бабаевского муниципального района на 2018-2020 годы" 3446,6 тыс. рублей, в том числе федеральные (03.01.80) 2298,9 руб., областные (03.03.11) 776,8 руб., район 370,97 тыс. руб.;</a:t>
            </a:r>
          </a:p>
          <a:p>
            <a:pPr defTabSz="920750">
              <a:lnSpc>
                <a:spcPct val="80000"/>
              </a:lnSpc>
            </a:pPr>
            <a:r>
              <a:rPr lang="ru-RU" sz="800" smtClean="0"/>
              <a:t>- строительство, реконструкция объектов социальной и коммунальной инфраструктур муниципальной собственности в рамках подпрограммы "Бюджетные инвестиции в развитие социальной и коммунальной инфраструктуры" государственной программы "Обеспечение населения Вологодской области доступным жильем и формирование комфортной среды проживания на 2014-2020 годы" (ШИ)  - 56918,3 тыс.рублей (54033,4 руб.(03.03.01));</a:t>
            </a:r>
          </a:p>
          <a:p>
            <a:pPr defTabSz="920750">
              <a:lnSpc>
                <a:spcPct val="80000"/>
              </a:lnSpc>
            </a:pPr>
            <a:r>
              <a:rPr lang="ru-RU" sz="800" smtClean="0"/>
              <a:t>- капитальные вложения в рамках подпрограммы "Бюджетные инвестиции в развитие социальной и коммунальной инфраструктуры" государственной программы " Обеспечение населения Вологодской области доступным жильем и формирование комфортной среды проживания на 2014-2020 годы" (ремонт школы №65) – 8288,3 тыс.руб.(7855,8 тыс.рублей (областные средства); </a:t>
            </a:r>
          </a:p>
          <a:p>
            <a:pPr defTabSz="920750">
              <a:lnSpc>
                <a:spcPct val="80000"/>
              </a:lnSpc>
            </a:pPr>
            <a:r>
              <a:rPr lang="ru-RU" sz="800" smtClean="0"/>
              <a:t>- проектирование, строительство, реконструкцию и капитальный ремонт объектов социальной инфраструктуры муниципальной собственности в рамках подпрограммы "Бюджетные инвестиции в развитие социальной и коммунальной инфраструктуры" государственной программы "Обеспечение населения Вологодской области доступным жильем и формирование комфортной среды проживания на 2014-2020 годы" (ФОК) 38907,2 тыс.руб. (38765,96 рублей (03.03.01));</a:t>
            </a:r>
          </a:p>
          <a:p>
            <a:pPr defTabSz="920750">
              <a:lnSpc>
                <a:spcPct val="80000"/>
              </a:lnSpc>
            </a:pPr>
            <a:r>
              <a:rPr lang="ru-RU" sz="800" smtClean="0"/>
              <a:t>- строительство объектов инженерной инфраструктуры связи в рамках реализации подпрограммы "Развитие информационного общества и формирование "электронного правительства" Вологодской области" государственной программы "Информационное общество – Вологодская область (2014-2020 годы)" (вышка Колошма) 3537,4 тыс.рублей, (3501,9 тыс.рублей область);</a:t>
            </a:r>
          </a:p>
          <a:p>
            <a:pPr defTabSz="920750">
              <a:lnSpc>
                <a:spcPct val="80000"/>
              </a:lnSpc>
            </a:pPr>
            <a:r>
              <a:rPr lang="ru-RU" sz="800" smtClean="0"/>
              <a:t>- водопровод «народный бюджет» 110,1 тыс.рублей (в т.ч. областные средства 55006,50 рублей);</a:t>
            </a:r>
          </a:p>
          <a:p>
            <a:pPr defTabSz="920750">
              <a:lnSpc>
                <a:spcPct val="80000"/>
              </a:lnSpc>
            </a:pPr>
            <a:r>
              <a:rPr lang="ru-RU" sz="800" smtClean="0"/>
              <a:t>- Ремонт крыши ЦКР «народный бюджет» 779,3 рублей (в т.ч. областные средства 389,6 тыс.рублей);</a:t>
            </a:r>
          </a:p>
          <a:p>
            <a:pPr defTabSz="920750">
              <a:lnSpc>
                <a:spcPct val="80000"/>
              </a:lnSpc>
            </a:pPr>
            <a:r>
              <a:rPr lang="ru-RU" sz="800" smtClean="0"/>
              <a:t>- сценический комплекс «народный бюджет» 545,0 тыс.рублей (в т.ч. областные средства 272,5 тыс. рублей);</a:t>
            </a:r>
          </a:p>
          <a:p>
            <a:pPr defTabSz="920750">
              <a:lnSpc>
                <a:spcPct val="80000"/>
              </a:lnSpc>
            </a:pPr>
            <a:r>
              <a:rPr lang="ru-RU" sz="800" smtClean="0"/>
              <a:t>- Оргтехника – 959,97 тыс.рублей;</a:t>
            </a:r>
          </a:p>
          <a:p>
            <a:pPr defTabSz="920750">
              <a:lnSpc>
                <a:spcPct val="80000"/>
              </a:lnSpc>
            </a:pPr>
            <a:r>
              <a:rPr lang="ru-RU" sz="800" smtClean="0"/>
              <a:t>- оборудование, мебель – 663,9 рублей;</a:t>
            </a:r>
          </a:p>
          <a:p>
            <a:pPr defTabSz="920750">
              <a:lnSpc>
                <a:spcPct val="80000"/>
              </a:lnSpc>
            </a:pPr>
            <a:r>
              <a:rPr lang="ru-RU" sz="800" smtClean="0"/>
              <a:t>- энергосбережение 253,9 тыс. рублей;</a:t>
            </a:r>
          </a:p>
          <a:p>
            <a:pPr defTabSz="920750">
              <a:lnSpc>
                <a:spcPct val="80000"/>
              </a:lnSpc>
            </a:pPr>
            <a:r>
              <a:rPr lang="ru-RU" sz="800" smtClean="0"/>
              <a:t>- комплектование книжного фонда – 376,2 тыс. рублей (федеральные средства 12,5 рублей (03.01.56), областные средства 21,9 рублей (03.03.08), областные средства 340,0 тыс.рублей.</a:t>
            </a:r>
          </a:p>
        </p:txBody>
      </p:sp>
      <p:sp>
        <p:nvSpPr>
          <p:cNvPr id="450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77DA521-309D-45F6-9A71-F75D64BB8993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В сфере дорожного хозяйства производился ремонт следующих наиболее крупных объектов</a:t>
            </a:r>
            <a:r>
              <a:rPr lang="en-US" smtClean="0"/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	-</a:t>
            </a:r>
            <a:r>
              <a:rPr lang="ru-RU" smtClean="0"/>
              <a:t>Ремонт проезжей части для обеспечения подъездов к земельным участкам по Старореченскому переулку в г.Бабаево</a:t>
            </a:r>
            <a:r>
              <a:rPr lang="en-US" smtClean="0"/>
              <a:t> – </a:t>
            </a:r>
            <a:r>
              <a:rPr lang="ru-RU" smtClean="0"/>
              <a:t>протяженность 0,6 км. На общую сумму1,5 млн.руб.,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	-Ремонт асфальтобетонного покрытия проезжей части улично-дорожной сети д.Торопово ул.Западная -  протяженность 0,55 км. На общую сумму 3,5 млн.руб.,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	- Восстановление транспортных характеристик  асфальтобетонного покрытия проезжей части по ул.Ухтомского, центрального микрорайона г.Бабаево, включая участки улиц ( ул.Железнодорожная, ул.Красного Октября, ул.Советская) - протяженность 2,3 км. На общую сумму 18 млн.руб.,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	- Ремонт  асфальтобетонного покрытия проезжей части по ул.Садовая в с.Борисово-Судское - на общую сумму 3,9 млн.руб.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71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33C1F91-C64F-4C61-96CE-E0DE9DDEB642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Просроченная кредиторская задолженность учреждений, финансируемых из бюджета района, по состоянию на 01.01.2020 г. составила 2,0 млн.руб. По сравнению с 2018 годом произошло уменьшение  просроченной кредиторской задолженности на 0,3 млн. руб. </a:t>
            </a:r>
          </a:p>
          <a:p>
            <a:r>
              <a:rPr lang="ru-RU" smtClean="0"/>
              <a:t>Балансовая кредиторская задолженность учреждений практически осталась на прежнем уровне.</a:t>
            </a:r>
          </a:p>
        </p:txBody>
      </p:sp>
      <p:sp>
        <p:nvSpPr>
          <p:cNvPr id="491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B86248-DE4F-4285-B2F2-52461BF0FE55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Показатели по исполнению Указов Президента в 2019 году выполнены. </a:t>
            </a:r>
          </a:p>
          <a:p>
            <a:r>
              <a:rPr lang="ru-RU" smtClean="0"/>
              <a:t>Средняя заработная плата педагогических работников, реализующих программы дошкольного образования возросла с 16298,3 руб. в 2013 году до 33330,0 руб. в 2019 году.</a:t>
            </a:r>
          </a:p>
          <a:p>
            <a:r>
              <a:rPr lang="ru-RU" smtClean="0"/>
              <a:t>Средняя заработная плата педагогических работников, реализующих программы общего образования возросла с 21608,5 руб. в 2013 году до 34890,0 руб. в 2019 году.</a:t>
            </a:r>
          </a:p>
          <a:p>
            <a:r>
              <a:rPr lang="ru-RU" smtClean="0"/>
              <a:t>Средняя заработная плата педагогических работников, реализующих программы дополнительного образования возросла с 14914,2 руб. в 2013 году до 35519,2 руб. в 2019 году.</a:t>
            </a:r>
          </a:p>
          <a:p>
            <a:r>
              <a:rPr lang="ru-RU" smtClean="0"/>
              <a:t>Средняя заработная плата по отрасли  «Культура» составила 34895,0 руб. </a:t>
            </a:r>
          </a:p>
        </p:txBody>
      </p:sp>
      <p:sp>
        <p:nvSpPr>
          <p:cNvPr id="512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EF34356-ABF0-439A-8A8B-CF57C327A158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Район продолжает участвовать в проекте «Народный бюджет». </a:t>
            </a:r>
          </a:p>
          <a:p>
            <a:r>
              <a:rPr lang="ru-RU" smtClean="0"/>
              <a:t>В 2019 году в рамках реализации проекта </a:t>
            </a:r>
            <a:r>
              <a:rPr lang="en-US" smtClean="0"/>
              <a:t>:</a:t>
            </a:r>
          </a:p>
          <a:p>
            <a:r>
              <a:rPr lang="ru-RU" smtClean="0"/>
              <a:t>  </a:t>
            </a:r>
            <a:r>
              <a:rPr lang="en-US" smtClean="0"/>
              <a:t>-</a:t>
            </a:r>
            <a:r>
              <a:rPr lang="ru-RU" smtClean="0"/>
              <a:t>были установлены детские и спортивные площадки,</a:t>
            </a:r>
          </a:p>
          <a:p>
            <a:pPr>
              <a:buFontTx/>
              <a:buChar char="-"/>
            </a:pPr>
            <a:r>
              <a:rPr lang="ru-RU" smtClean="0"/>
              <a:t>Проведен ремонт колодца,</a:t>
            </a:r>
          </a:p>
          <a:p>
            <a:pPr>
              <a:buFontTx/>
              <a:buChar char="-"/>
            </a:pPr>
            <a:r>
              <a:rPr lang="ru-RU" smtClean="0"/>
              <a:t>Проведены ремонты домов культуры,</a:t>
            </a:r>
          </a:p>
          <a:p>
            <a:pPr>
              <a:buFontTx/>
              <a:buChar char="-"/>
            </a:pPr>
            <a:r>
              <a:rPr lang="ru-RU" smtClean="0"/>
              <a:t>Благоустройство территории памятников,	</a:t>
            </a:r>
          </a:p>
          <a:p>
            <a:pPr>
              <a:buFontTx/>
              <a:buChar char="-"/>
            </a:pPr>
            <a:r>
              <a:rPr lang="ru-RU" smtClean="0"/>
              <a:t>Проведена реконструкция уличного освещения,</a:t>
            </a:r>
          </a:p>
          <a:p>
            <a:pPr>
              <a:buFontTx/>
              <a:buChar char="-"/>
            </a:pPr>
            <a:r>
              <a:rPr lang="ru-RU" smtClean="0"/>
              <a:t>Отремонтирован  пешеходный  мост через реку Сиуч в д. Сиуч,</a:t>
            </a:r>
          </a:p>
          <a:p>
            <a:pPr>
              <a:buFontTx/>
              <a:buChar char="-"/>
            </a:pPr>
            <a:r>
              <a:rPr lang="ru-RU" smtClean="0"/>
              <a:t>Разобраны бесхозные строения,</a:t>
            </a:r>
          </a:p>
          <a:p>
            <a:pPr>
              <a:buFontTx/>
              <a:buChar char="-"/>
            </a:pPr>
            <a:r>
              <a:rPr lang="ru-RU" smtClean="0"/>
              <a:t> Углублен  и очищен  пожарный  водоем,</a:t>
            </a:r>
          </a:p>
          <a:p>
            <a:pPr>
              <a:buFontTx/>
              <a:buChar char="-"/>
            </a:pPr>
            <a:r>
              <a:rPr lang="ru-RU" smtClean="0"/>
              <a:t> Проведена телефонизация деревень сельского  поселения Вепсское национальное,</a:t>
            </a:r>
          </a:p>
          <a:p>
            <a:pPr>
              <a:buFontTx/>
              <a:buChar char="-"/>
            </a:pPr>
            <a:r>
              <a:rPr lang="ru-RU" smtClean="0"/>
              <a:t>Установлены памятные стенды на ул. Садовой и Устюженский  тракт,</a:t>
            </a:r>
          </a:p>
          <a:p>
            <a:pPr>
              <a:buFontTx/>
              <a:buChar char="-"/>
            </a:pPr>
            <a:r>
              <a:rPr lang="ru-RU" smtClean="0"/>
              <a:t> Произведена реконструкция  фонтана в городском  парке по ул. Красного Октября,</a:t>
            </a:r>
          </a:p>
          <a:p>
            <a:pPr>
              <a:buFontTx/>
              <a:buChar char="-"/>
            </a:pPr>
            <a:r>
              <a:rPr lang="ru-RU" smtClean="0"/>
              <a:t> Реконструкция  площадки для  мини-футбола на улице Железнодорожная, </a:t>
            </a:r>
          </a:p>
          <a:p>
            <a:pPr>
              <a:buFontTx/>
              <a:buChar char="-"/>
            </a:pPr>
            <a:r>
              <a:rPr lang="ru-RU" smtClean="0"/>
              <a:t> Приобретен микроавтобус для МБУ «Цент здоровья  и детского спорта «Спутник»,</a:t>
            </a:r>
          </a:p>
          <a:p>
            <a:pPr>
              <a:buFontTx/>
              <a:buChar char="-"/>
            </a:pPr>
            <a:r>
              <a:rPr lang="ru-RU" smtClean="0"/>
              <a:t> Благоустроен  пляж в Березовой  роще.</a:t>
            </a:r>
          </a:p>
          <a:p>
            <a:pPr>
              <a:buFontTx/>
              <a:buChar char="-"/>
            </a:pPr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Как видно из слайда, заинтересованность населения в реализации проекта «Народный бюджет» растет с каждым годом. Так, если в 2015 году было реализовано 9 проектов, то в 2019 году уже 38 проекта. </a:t>
            </a:r>
          </a:p>
          <a:p>
            <a:r>
              <a:rPr lang="ru-RU" smtClean="0"/>
              <a:t>Кроме этого, с каждым годом растет и стоимость проектов в суммовом выражении, начинают реализовываться  более масштабные проекты. Если в 2015 году общая стоимость проектов была лишь 700 тыс.руб., то в 2019 году реализовано проектов на сумму более 10,3 млн.руб. </a:t>
            </a:r>
          </a:p>
          <a:p>
            <a:endParaRPr lang="ru-RU" smtClean="0"/>
          </a:p>
          <a:p>
            <a:r>
              <a:rPr lang="ru-RU" smtClean="0"/>
              <a:t>Бабаевский муниципальный район входит в тройку лидеров по реализации  проекта «Народный бюджет», что является положительным показателем для дальнейшего участия и развития проекта на территории поселений района.</a:t>
            </a:r>
          </a:p>
        </p:txBody>
      </p:sp>
      <p:sp>
        <p:nvSpPr>
          <p:cNvPr id="5837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E07D9CF-163D-4516-9612-617613D01D16}" type="slidenum">
              <a:rPr lang="ru-RU" smtClean="0">
                <a:solidFill>
                  <a:srgbClr val="000000"/>
                </a:solidFill>
              </a:rPr>
              <a:pPr/>
              <a:t>19</a:t>
            </a:fld>
            <a:endParaRPr 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	Бюджет Бабаевского муниципального района на 2019 год утвержден решением Представительного Собрания Бабаевского муниципального района № </a:t>
            </a:r>
            <a:r>
              <a:rPr lang="ru-RU" smtClean="0">
                <a:latin typeface="Arial" charset="0"/>
              </a:rPr>
              <a:t>214</a:t>
            </a:r>
            <a:r>
              <a:rPr lang="ru-RU" smtClean="0"/>
              <a:t> от </a:t>
            </a:r>
            <a:r>
              <a:rPr lang="ru-RU" smtClean="0">
                <a:latin typeface="Arial" charset="0"/>
              </a:rPr>
              <a:t>14</a:t>
            </a:r>
            <a:r>
              <a:rPr lang="ru-RU" smtClean="0"/>
              <a:t>.12.201</a:t>
            </a:r>
            <a:r>
              <a:rPr lang="ru-RU" smtClean="0">
                <a:latin typeface="Arial" charset="0"/>
              </a:rPr>
              <a:t>8</a:t>
            </a:r>
            <a:r>
              <a:rPr lang="ru-RU" smtClean="0"/>
              <a:t> года «О бюджете Бабаевского муниципального района на 201</a:t>
            </a:r>
            <a:r>
              <a:rPr lang="ru-RU" smtClean="0">
                <a:latin typeface="Arial" charset="0"/>
              </a:rPr>
              <a:t>9</a:t>
            </a:r>
            <a:r>
              <a:rPr lang="ru-RU" smtClean="0"/>
              <a:t> год</a:t>
            </a:r>
            <a:r>
              <a:rPr lang="ru-RU" smtClean="0">
                <a:latin typeface="Arial" charset="0"/>
              </a:rPr>
              <a:t> и плановый период 2020 и 2021 годов</a:t>
            </a:r>
            <a:r>
              <a:rPr lang="ru-RU" smtClean="0"/>
              <a:t>» (с последующими изменениями и дополнениями). 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	Бюджетная политика района в 2019 году была направлена на обеспечение сбалансированности бюджета района за счет укрепления доходной базы, выполнение социальных обязательств, повышение результативности бюджетных расходов.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304DB02-F9C7-484B-A569-E8C295C7615C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Главной задачей долговой политики бюджета района является поддержание объема муниципального  долга на экономически безопасном уровне при умеренном проведении кредитной политики и обеспечение выполнения принятых обязательств при равномерном распределении расходов на погашение муниципального  долга.</a:t>
            </a:r>
          </a:p>
          <a:p>
            <a:r>
              <a:rPr lang="ru-RU" smtClean="0"/>
              <a:t>За 2019 год муниципальный долг сократился на 1,6 млн.руб. Кредит 2018 года, в размере 7,4 млн. руб. погашен в полном объеме, кредит полученный в 2019 году пролонгирован в размере 5,8 млн.руб.</a:t>
            </a:r>
          </a:p>
          <a:p>
            <a:r>
              <a:rPr lang="ru-RU" smtClean="0"/>
              <a:t>На конец отчетного 2019 года муниципальный долг находится на экономически безопасном уровне и составляет 5,8 млн.руб или 5,4 % к общему объему доходов бюджета района без учета безвозмездных поступлений и налоговых доходов по дополнительным нормативам отчислений.</a:t>
            </a:r>
          </a:p>
          <a:p>
            <a:r>
              <a:rPr lang="ru-RU" smtClean="0"/>
              <a:t> </a:t>
            </a:r>
          </a:p>
        </p:txBody>
      </p:sp>
      <p:sp>
        <p:nvSpPr>
          <p:cNvPr id="6041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E276B0-15A7-451D-8ACA-A1EF9AC546AE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	Вся информация, связанная с формированием и исполнением бюджета, деятельностью администрации и финансового управления  размещается на официальном сайте администрации Бабаевского муниципального района. </a:t>
            </a:r>
          </a:p>
        </p:txBody>
      </p:sp>
      <p:sp>
        <p:nvSpPr>
          <p:cNvPr id="6246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3578E1-FD59-43BE-B9C7-2B8E24E6D973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451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843362-206B-435D-8FE0-9DABCF792EF3}" type="slidenum">
              <a:rPr lang="ru-RU" smtClean="0"/>
              <a:pPr/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	За отчетный 2019 год в бюджет района поступило 770,3 млн.руб. или 98,1 % уточненного плана, что на 207,0 млн.руб.  (или на 36,7 %) </a:t>
            </a:r>
            <a:r>
              <a:rPr lang="ru-RU" u="sng" smtClean="0"/>
              <a:t>больше</a:t>
            </a:r>
            <a:r>
              <a:rPr lang="ru-RU" smtClean="0"/>
              <a:t>, чем в 2018 году.  Расходная часть бюджета района исполнена в сумме 764,3 млн.руб. или на 96,5 % к уточненному плану, что на 211,4 млн.руб.(на 38,2 %) </a:t>
            </a:r>
            <a:r>
              <a:rPr lang="ru-RU" u="sng" smtClean="0"/>
              <a:t>больше</a:t>
            </a:r>
            <a:r>
              <a:rPr lang="ru-RU" smtClean="0"/>
              <a:t>, чем в 2018 году. Дефицит бюджета района составил 6,0 млн.руб. 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33570C1-B260-4640-9FD6-DC136E2DBE3B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Структура доходов  бюджета района в 2019 году значительно не изменилась. Удельный вес налоговых и неналоговых доходов составил 31,8 %, безвозмездных поступлений  68,2 % в общем объеме доходов (в 2018 году 32,9 % и 67,1 % соответственно).</a:t>
            </a:r>
          </a:p>
          <a:p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8F3CD06-66EF-49AF-B773-1B4D16D23563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	Всего дополнительно от первоначального плана в бюджет района поступило 152,7 млн. рублей. При этом объем дополнительно полученных налоговых и неналоговых доходов составил 8,1 млн.руб., межбюджетных трансфертов 144,6 млн.руб.</a:t>
            </a:r>
          </a:p>
          <a:p>
            <a:r>
              <a:rPr lang="ru-RU" smtClean="0"/>
              <a:t>Наибольший прирост к первоначальному плану достигнут по налогу на доходы физических лиц (+3,4 млн.руб. или 102,1 %), по налогу, взимаемому в связи с применением упрощенной системы налогообложения (+3,7 млн.руб. или 114,0 %.</a:t>
            </a:r>
          </a:p>
          <a:p>
            <a:r>
              <a:rPr lang="ru-RU" smtClean="0"/>
              <a:t>	В бюджет района дополнительно привлечено 29,9  млн.рублей дотаций и 90,8 млн.руб. субсидий.  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219541-8AF7-4BE7-99CA-344AFB7C5828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Основным бюджетообразующим  доходным источником в 2019 году остается НДФЛ с удельным весом 66,7 %. Существенный вклад в формирование бюджета района вносит налог, взимаемый в связи с применением упрощенной системы налогообложения, его удельный вес составляет 12,3 % в общем объеме налоговых и неналоговых доходов. Акцизы на нефтепродукты занимают третью место с удельным весом 7,8 %. </a:t>
            </a:r>
          </a:p>
          <a:p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989871-8BE1-435B-B966-391BF9ABB543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Крупнейшими налогоплательщиками района остаются структурные подразделения ОАО «РЖД» и ООО «ГазпромТрансгазУхта», ПАО «Бабаевский леспромхоз», БУЗ «Бабаевская ЦРБ», МО МВД России «Бабаевский», а также подрядные строительные организации АО «СМТ» и ООО "Стройтрансгаз Трубопроводстрой".  Удельный вес налоговых поступлений от крупнейших налогоплательщиков составил 47 % в общем объеме налоговых доходов бюджета района.</a:t>
            </a:r>
          </a:p>
          <a:p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F5DB9FB-A761-4AB9-AAAC-5C9C70D9317C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 В 2019 году вопрос выполнения утвержденных бюджетных назначений по налоговым и неналоговым доходам и мобилизации собственных доходов в бюджет района находился на особом контроле.</a:t>
            </a:r>
          </a:p>
          <a:p>
            <a:r>
              <a:rPr lang="ru-RU" smtClean="0"/>
              <a:t>           В целях достижения поставленной задачи в 2019 году в  обновленном формате в рамках межведомственного взаимодействия реализуются мероприятия по использованию резервов доходной базы бюджета района. Комплекс мер включает в себя мероприятия по урегулированию и взысканию задолженности по платежам в бюджет, по дополнительному поступлению налоговых и неналоговых доходов, по формированию благоприятного инвестиционного климата в районе.</a:t>
            </a:r>
          </a:p>
          <a:p>
            <a:r>
              <a:rPr lang="ru-RU" smtClean="0"/>
              <a:t>Общий плановый бюджетный эффект от реализации мероприятий за 2019-2020 годы оценивается в сумме 23,6 млн.руб. в консолидированный бюджет района.</a:t>
            </a:r>
          </a:p>
          <a:p>
            <a:r>
              <a:rPr lang="ru-RU" smtClean="0"/>
              <a:t> Бюджетный эффект за 2019 год от проведенной работы составил 6,7 млн.руб. в консолидированный бюджет района.</a:t>
            </a:r>
          </a:p>
          <a:p>
            <a:endParaRPr lang="ru-RU" smtClean="0"/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A0F7FDF-5302-4604-86FD-1423D31D04B4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В 2019 году продолжена работа межведомственной рабочей группы по платежам в бюджет Бабаевского муниципального района и легализации объектов налогообложения.</a:t>
            </a:r>
          </a:p>
          <a:p>
            <a:r>
              <a:rPr lang="ru-RU" smtClean="0"/>
              <a:t>За 2019 год проведено 30 заседаний межведомственной рабочей группы. </a:t>
            </a:r>
          </a:p>
          <a:p>
            <a:r>
              <a:rPr lang="ru-RU" smtClean="0"/>
              <a:t>В рамках мероприятий по сокращению недоимки по налогам и сборам рассмотрено 310 налогоплательщиков (2 юридических лица и 308 физических лиц). В результате проведенной работы собрано налогов на сумму 4,5 млн.руб. (в т.ч. в бюджет района 0,7 млн.руб.), в том числе 0,9 млн.руб. – собрано транспортного налога.</a:t>
            </a:r>
          </a:p>
          <a:p>
            <a:r>
              <a:rPr lang="ru-RU" smtClean="0"/>
              <a:t>Проведена работа с руководителями структурных подразделений администрации Бабаевского муниципального района и муниципальных учреждений, с депутатами Представительного Собрания района и советов сельских поселений, а также с руководителями организаций (предприятий) района по вопросу своевременной уплаты налоговых платежей.</a:t>
            </a:r>
          </a:p>
          <a:p>
            <a:endParaRPr lang="ru-RU" smtClean="0"/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D8BAF26-93A3-413A-9D09-E54C70CE42A6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7A548-347E-4FCB-851C-F6DAB3B50A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B1909-C941-4E6A-9FBA-8D5DD6128F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72054-38B2-4B1C-9B6C-B7C01140A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6CD96-3236-4B1A-BB45-C5BFCE14E8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6740F-94A7-48EB-9B8C-4909ECE2AA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E2A63-6A5D-4B84-95E9-2040BE55FA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73EB1-C5C8-4F54-A4B3-AABD99556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294B1-D21D-4F83-BE88-974D7DF84D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31257-9F0B-4618-A482-300369875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30E6F-C0BC-4B1C-B9FF-23CD60513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24693-A39D-4C8F-BD21-7EC389B806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73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2B1F969D-973D-4E83-AA59-89057D0B9E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08" r:id="rId2"/>
    <p:sldLayoutId id="2147483710" r:id="rId3"/>
    <p:sldLayoutId id="2147483707" r:id="rId4"/>
    <p:sldLayoutId id="2147483706" r:id="rId5"/>
    <p:sldLayoutId id="2147483705" r:id="rId6"/>
    <p:sldLayoutId id="2147483704" r:id="rId7"/>
    <p:sldLayoutId id="2147483703" r:id="rId8"/>
    <p:sldLayoutId id="2147483702" r:id="rId9"/>
    <p:sldLayoutId id="2147483701" r:id="rId10"/>
    <p:sldLayoutId id="2147483700" r:id="rId11"/>
  </p:sldLayoutIdLst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emf"/><Relationship Id="rId5" Type="http://schemas.openxmlformats.org/officeDocument/2006/relationships/oleObject" Target="../embeddings/_____Microsoft_Excel_97-20036.xls"/><Relationship Id="rId4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emf"/><Relationship Id="rId5" Type="http://schemas.openxmlformats.org/officeDocument/2006/relationships/oleObject" Target="../embeddings/_____Microsoft_Excel_97-20037.xls"/><Relationship Id="rId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0.emf"/><Relationship Id="rId5" Type="http://schemas.openxmlformats.org/officeDocument/2006/relationships/oleObject" Target="../embeddings/_____Microsoft_Excel_97-20038.xls"/><Relationship Id="rId4" Type="http://schemas.openxmlformats.org/officeDocument/2006/relationships/oleObject" Target="../embeddings/oleObject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1.emf"/><Relationship Id="rId5" Type="http://schemas.openxmlformats.org/officeDocument/2006/relationships/oleObject" Target="../embeddings/_____Microsoft_Excel_97-20039.xls"/><Relationship Id="rId4" Type="http://schemas.openxmlformats.org/officeDocument/2006/relationships/oleObject" Target="../embeddings/oleObject9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1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_____Microsoft_Excel_97-200310.xls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9.emf"/><Relationship Id="rId4" Type="http://schemas.openxmlformats.org/officeDocument/2006/relationships/image" Target="../media/image2.png"/><Relationship Id="rId9" Type="http://schemas.openxmlformats.org/officeDocument/2006/relationships/oleObject" Target="../embeddings/_____Microsoft_Excel_97-200311.xls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_____Microsoft_Excel_97-200313.xls"/><Relationship Id="rId3" Type="http://schemas.openxmlformats.org/officeDocument/2006/relationships/notesSlide" Target="../notesSlides/notesSlide20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0.png"/><Relationship Id="rId5" Type="http://schemas.openxmlformats.org/officeDocument/2006/relationships/oleObject" Target="../embeddings/_____Microsoft_Excel_97-200312.xls"/><Relationship Id="rId4" Type="http://schemas.openxmlformats.org/officeDocument/2006/relationships/oleObject" Target="../embeddings/oleObject12.bin"/><Relationship Id="rId9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babaevoamr@vologda.ru" TargetMode="Externa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ezhevskoy.midural.ru/" TargetMode="External"/><Relationship Id="rId5" Type="http://schemas.openxmlformats.org/officeDocument/2006/relationships/hyperlink" Target="http://www.babaevo-adm/" TargetMode="External"/><Relationship Id="rId4" Type="http://schemas.openxmlformats.org/officeDocument/2006/relationships/hyperlink" Target="mailto:finupr01@mail.ru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_____Microsoft_Excel_97-20032.xls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oleObject" Target="../embeddings/_____Microsoft_Excel_97-20031.xls"/><Relationship Id="rId10" Type="http://schemas.openxmlformats.org/officeDocument/2006/relationships/image" Target="../media/image2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_____Microsoft_Excel_97-20034.xls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png"/><Relationship Id="rId5" Type="http://schemas.openxmlformats.org/officeDocument/2006/relationships/oleObject" Target="../embeddings/_____Microsoft_Excel_97-20033.xls"/><Relationship Id="rId10" Type="http://schemas.openxmlformats.org/officeDocument/2006/relationships/image" Target="../media/image2.png"/><Relationship Id="rId4" Type="http://schemas.openxmlformats.org/officeDocument/2006/relationships/oleObject" Target="../embeddings/oleObject3.bin"/><Relationship Id="rId9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png"/><Relationship Id="rId5" Type="http://schemas.openxmlformats.org/officeDocument/2006/relationships/oleObject" Target="../embeddings/_____Microsoft_Excel_97-20035.xls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381000"/>
            <a:ext cx="8839200" cy="8826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endParaRPr lang="ru-RU" sz="1000" b="1" dirty="0" smtClean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endParaRPr lang="ru-RU" sz="1000" b="1" dirty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endParaRPr lang="ru-RU" sz="1000" b="1" dirty="0" smtClean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b="1" dirty="0" smtClean="0">
              <a:solidFill>
                <a:srgbClr val="0051A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solidFill>
                  <a:srgbClr val="0051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Отчет </a:t>
            </a:r>
            <a:endParaRPr lang="ru-RU" sz="3200" b="1" dirty="0">
              <a:solidFill>
                <a:srgbClr val="0051A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>
                <a:solidFill>
                  <a:srgbClr val="0051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 исполнении бюджета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>
                <a:solidFill>
                  <a:srgbClr val="0051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Бабаевского муниципального района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>
                <a:solidFill>
                  <a:srgbClr val="0051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3200" b="1" dirty="0" smtClean="0">
                <a:solidFill>
                  <a:srgbClr val="0051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3200" b="1" dirty="0">
                <a:solidFill>
                  <a:srgbClr val="0051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Прямоугольник 3"/>
          <p:cNvSpPr>
            <a:spLocks noChangeArrowheads="1"/>
          </p:cNvSpPr>
          <p:nvPr/>
        </p:nvSpPr>
        <p:spPr bwMode="auto">
          <a:xfrm>
            <a:off x="3962400" y="5410200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163558"/>
                </a:solidFill>
                <a:latin typeface="Calibri" pitchFamily="34" charset="0"/>
              </a:rPr>
              <a:t>Заместитель  руководителя </a:t>
            </a:r>
          </a:p>
          <a:p>
            <a:r>
              <a:rPr lang="ru-RU" b="1">
                <a:solidFill>
                  <a:srgbClr val="163558"/>
                </a:solidFill>
                <a:latin typeface="Calibri" pitchFamily="34" charset="0"/>
              </a:rPr>
              <a:t>администрации  района,</a:t>
            </a:r>
          </a:p>
          <a:p>
            <a:r>
              <a:rPr lang="ru-RU" b="1">
                <a:solidFill>
                  <a:srgbClr val="163558"/>
                </a:solidFill>
                <a:latin typeface="Calibri" pitchFamily="34" charset="0"/>
              </a:rPr>
              <a:t>начальник финансового управления</a:t>
            </a:r>
          </a:p>
          <a:p>
            <a:r>
              <a:rPr lang="ru-RU" b="1">
                <a:solidFill>
                  <a:srgbClr val="163558"/>
                </a:solidFill>
                <a:latin typeface="Calibri" pitchFamily="34" charset="0"/>
              </a:rPr>
              <a:t>Е.В.Морозова </a:t>
            </a:r>
          </a:p>
        </p:txBody>
      </p:sp>
      <p:pic>
        <p:nvPicPr>
          <p:cNvPr id="15363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152400"/>
            <a:ext cx="935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0113" y="333375"/>
            <a:ext cx="7772400" cy="10382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ru-RU" sz="2400" smtClean="0">
                <a:solidFill>
                  <a:srgbClr val="42568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Расходы бюджета Бабаевского муниципального района в 2019 году, млн.руб.</a:t>
            </a:r>
          </a:p>
        </p:txBody>
      </p:sp>
      <p:graphicFrame>
        <p:nvGraphicFramePr>
          <p:cNvPr id="35889" name="Group 49"/>
          <p:cNvGraphicFramePr>
            <a:graphicFrameLocks noGrp="1"/>
          </p:cNvGraphicFramePr>
          <p:nvPr/>
        </p:nvGraphicFramePr>
        <p:xfrm>
          <a:off x="1403350" y="1916113"/>
          <a:ext cx="7056438" cy="1524000"/>
        </p:xfrm>
        <a:graphic>
          <a:graphicData uri="http://schemas.openxmlformats.org/drawingml/2006/table">
            <a:tbl>
              <a:tblPr/>
              <a:tblGrid>
                <a:gridCol w="1763713"/>
                <a:gridCol w="1765300"/>
                <a:gridCol w="1763712"/>
                <a:gridCol w="1763713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Утверждено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Исполнено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Процент исполнения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Объем расходов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792,2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764,3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98,4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874" name="Object 34"/>
          <p:cNvGraphicFramePr>
            <a:graphicFrameLocks/>
          </p:cNvGraphicFramePr>
          <p:nvPr/>
        </p:nvGraphicFramePr>
        <p:xfrm>
          <a:off x="1524000" y="3570288"/>
          <a:ext cx="6313488" cy="303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6" name="Лист" r:id="rId5" imgW="6277127" imgH="3019577" progId="Excel.Sheet.8">
                  <p:embed/>
                </p:oleObj>
              </mc:Choice>
              <mc:Fallback>
                <p:oleObj name="Лист" r:id="rId5" imgW="6277127" imgH="3019577" progId="Excel.Sheet.8">
                  <p:embed/>
                  <p:pic>
                    <p:nvPicPr>
                      <p:cNvPr id="0" name="Picture 3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570288"/>
                        <a:ext cx="6313488" cy="3033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5893" name="Picture 13" descr="герб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68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549275"/>
            <a:ext cx="8001000" cy="990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Доля расходов на социальную сферу в бюджете Бабаевского муниципального района в 2019 году, %</a:t>
            </a:r>
          </a:p>
        </p:txBody>
      </p:sp>
      <p:graphicFrame>
        <p:nvGraphicFramePr>
          <p:cNvPr id="37905" name="Object 17"/>
          <p:cNvGraphicFramePr>
            <a:graphicFrameLocks noGrp="1"/>
          </p:cNvGraphicFramePr>
          <p:nvPr>
            <p:ph idx="1"/>
          </p:nvPr>
        </p:nvGraphicFramePr>
        <p:xfrm>
          <a:off x="463550" y="1600200"/>
          <a:ext cx="8215313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7" name="Лист" r:id="rId5" imgW="8229600" imgH="4533824" progId="Excel.Sheet.8">
                  <p:embed/>
                </p:oleObj>
              </mc:Choice>
              <mc:Fallback>
                <p:oleObj name="Лист" r:id="rId5" imgW="8229600" imgH="4533824" progId="Excel.Sheet.8">
                  <p:embed/>
                  <p:pic>
                    <p:nvPicPr>
                      <p:cNvPr id="0" name="Picture 17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550" y="1600200"/>
                        <a:ext cx="8215313" cy="4525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907" name="Picture 13" descr="герб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68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229600" cy="11430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</a:t>
            </a:r>
            <a:b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Бабаевского муниципального района в 2019 году, млн.руб.</a:t>
            </a:r>
          </a:p>
        </p:txBody>
      </p:sp>
      <p:graphicFrame>
        <p:nvGraphicFramePr>
          <p:cNvPr id="39953" name="Object 1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097985"/>
              </p:ext>
            </p:extLst>
          </p:nvPr>
        </p:nvGraphicFramePr>
        <p:xfrm>
          <a:off x="467544" y="1484784"/>
          <a:ext cx="7884368" cy="5256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5" name="Лист" r:id="rId5" imgW="9391688" imgH="5733974" progId="Excel.Sheet.8">
                  <p:embed/>
                </p:oleObj>
              </mc:Choice>
              <mc:Fallback>
                <p:oleObj name="Лист" r:id="rId5" imgW="9391688" imgH="5733974" progId="Excel.Sheet.8">
                  <p:embed/>
                  <p:pic>
                    <p:nvPicPr>
                      <p:cNvPr id="0" name="Picture 17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484784"/>
                        <a:ext cx="7884368" cy="52565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196850"/>
            <a:ext cx="8305800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234271"/>
                </a:solidFill>
                <a:latin typeface="Times New Roman" pitchFamily="18" charset="0"/>
                <a:cs typeface="Times New Roman" pitchFamily="18" charset="0"/>
              </a:rPr>
              <a:t>Финансовая помощь</a:t>
            </a:r>
          </a:p>
          <a:p>
            <a:pPr algn="ctr"/>
            <a:r>
              <a:rPr lang="ru-RU" sz="2400">
                <a:solidFill>
                  <a:srgbClr val="234271"/>
                </a:solidFill>
                <a:latin typeface="Times New Roman" pitchFamily="18" charset="0"/>
                <a:cs typeface="Times New Roman" pitchFamily="18" charset="0"/>
              </a:rPr>
              <a:t> из бюджета района поселениям района</a:t>
            </a:r>
          </a:p>
          <a:p>
            <a:pPr algn="ctr"/>
            <a:r>
              <a:rPr lang="ru-RU" sz="2400">
                <a:solidFill>
                  <a:srgbClr val="234271"/>
                </a:solidFill>
                <a:latin typeface="Times New Roman" pitchFamily="18" charset="0"/>
                <a:cs typeface="Times New Roman" pitchFamily="18" charset="0"/>
              </a:rPr>
              <a:t>в 2019 году(млн.руб.)</a:t>
            </a:r>
          </a:p>
        </p:txBody>
      </p:sp>
      <p:graphicFrame>
        <p:nvGraphicFramePr>
          <p:cNvPr id="42001" name="Object 17"/>
          <p:cNvGraphicFramePr>
            <a:graphicFrameLocks/>
          </p:cNvGraphicFramePr>
          <p:nvPr/>
        </p:nvGraphicFramePr>
        <p:xfrm>
          <a:off x="0" y="1504950"/>
          <a:ext cx="7667625" cy="535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3" name="Лист" r:id="rId5" imgW="7543800" imgH="5353012" progId="Excel.Sheet.8">
                  <p:embed/>
                </p:oleObj>
              </mc:Choice>
              <mc:Fallback>
                <p:oleObj name="Лист" r:id="rId5" imgW="7543800" imgH="5353012" progId="Excel.Sheet.8">
                  <p:embed/>
                  <p:pic>
                    <p:nvPicPr>
                      <p:cNvPr id="0" name="Picture 17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04950"/>
                        <a:ext cx="7667625" cy="5353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2003" name="Picture 13" descr="герб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695325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верх 5"/>
          <p:cNvSpPr/>
          <p:nvPr/>
        </p:nvSpPr>
        <p:spPr>
          <a:xfrm>
            <a:off x="7686675" y="1676400"/>
            <a:ext cx="1457325" cy="2895600"/>
          </a:xfrm>
          <a:prstGeom prst="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005" name="TextBox 6"/>
          <p:cNvSpPr txBox="1">
            <a:spLocks noChangeArrowheads="1"/>
          </p:cNvSpPr>
          <p:nvPr/>
        </p:nvSpPr>
        <p:spPr bwMode="auto">
          <a:xfrm>
            <a:off x="7958138" y="2524125"/>
            <a:ext cx="86201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/>
              <a:t>Рост</a:t>
            </a:r>
          </a:p>
          <a:p>
            <a:pPr algn="ctr"/>
            <a:endParaRPr lang="ru-RU" b="1"/>
          </a:p>
          <a:p>
            <a:pPr algn="ctr"/>
            <a:r>
              <a:rPr lang="ru-RU" sz="2400" b="1"/>
              <a:t> 24,1</a:t>
            </a:r>
          </a:p>
          <a:p>
            <a:pPr algn="ctr"/>
            <a:r>
              <a:rPr lang="ru-RU" sz="2400" b="1"/>
              <a:t> 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649287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Капитальные расходы в 2019 году</a:t>
            </a:r>
          </a:p>
        </p:txBody>
      </p:sp>
      <p:pic>
        <p:nvPicPr>
          <p:cNvPr id="44034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Объект 2"/>
          <p:cNvSpPr>
            <a:spLocks noGrp="1"/>
          </p:cNvSpPr>
          <p:nvPr>
            <p:ph idx="1"/>
          </p:nvPr>
        </p:nvSpPr>
        <p:spPr>
          <a:xfrm>
            <a:off x="250825" y="908050"/>
            <a:ext cx="8435975" cy="5218113"/>
          </a:xfrm>
        </p:spPr>
        <p:txBody>
          <a:bodyPr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-  строительство, реконструкция объектов физической культуры и спорта " 7287,2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</a:rPr>
              <a:t>тыс.рублей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 (областные средства 6922840,90 руб. (Старт)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- формирование современной городской среды " 3446,6 тыс. рублей, в том числе федеральные 2298,9 руб., областные 776,8 руб., район 370,97 тыс. руб.;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- строительство, реконструкция объектов социальной и коммунальной инфраструктур (ШИ)  - 56918,3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</a:rPr>
              <a:t>тыс.рублей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 (54033,4 руб.(03.03.01));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- капитальные вложения в рамках подпрограммы "Бюджетные инвестиции в развитие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 социальной и коммунальной инфраструктуры" (ремонт школы №65) – 8288,3 тыс.руб.(7855,8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</a:rPr>
              <a:t>тыс.рублей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 (областные средства); 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- проектирование, строительство, реконструкцию и капитальный ремонт объектов социальной инфраструктуры (ФОК) 38907,2 тыс.руб. (38765,96 рублей (03.03.01));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- строительство объектов инженерной инфраструктуры связи (вышка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</a:rPr>
              <a:t>Колошма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) 3537,4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</a:rPr>
              <a:t>тыс.рублей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, (3501,9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</a:rPr>
              <a:t>тыс.рублей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 область);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- водопровод «народный бюджет» 110,1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</a:rPr>
              <a:t>тыс.рублей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 (в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</a:rPr>
              <a:t>т.ч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. областные средства 55006,50 рублей);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- Ремонт крыши ЦКР «народный бюджет» 779,3 рублей (в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</a:rPr>
              <a:t>т.ч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. областные средства 389,6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</a:rPr>
              <a:t>тыс.рублей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);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- сценический комплекс «народный бюджет» 545,0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</a:rPr>
              <a:t>тыс.рублей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 (в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</a:rPr>
              <a:t>т.ч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. областные средства 272,5 тыс. рублей);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- оргтехника – 959,97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</a:rPr>
              <a:t>тыс.рублей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- оборудование, мебель – 663,9 рублей;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- энергосбережение 253,9 тыс. рублей;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</a:rPr>
              <a:t>- комплектование книжного фонда – 376,2 тыс. рублей (федеральные средства 12,5 рублей (03.01.56), областные средства 21,9 рублей (03.03.08), областные средства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50" y="38100"/>
            <a:ext cx="9144000" cy="7937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300">
                <a:solidFill>
                  <a:srgbClr val="234271"/>
                </a:solidFill>
              </a:rPr>
              <a:t>Социально-значимые проекты </a:t>
            </a:r>
          </a:p>
          <a:p>
            <a:pPr algn="ctr"/>
            <a:r>
              <a:rPr lang="ru-RU" sz="2300">
                <a:solidFill>
                  <a:srgbClr val="234271"/>
                </a:solidFill>
              </a:rPr>
              <a:t>в сфере дорожного хозяйства в 2019 году.</a:t>
            </a: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323850" y="1412875"/>
            <a:ext cx="8497888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	</a:t>
            </a:r>
            <a:r>
              <a:rPr lang="en-US"/>
              <a:t>-</a:t>
            </a:r>
            <a:r>
              <a:rPr lang="ru-RU"/>
              <a:t> Ремонт проезжей части для обеспечения подъездов к земельным участкам по Старореченскому переулку в г.Бабаево</a:t>
            </a:r>
            <a:r>
              <a:rPr lang="en-US"/>
              <a:t> – </a:t>
            </a:r>
            <a:r>
              <a:rPr lang="ru-RU"/>
              <a:t>протяженность 0,6 км. На общую сумму 1,5 млн.руб.,</a:t>
            </a:r>
          </a:p>
          <a:p>
            <a:endParaRPr lang="ru-RU"/>
          </a:p>
          <a:p>
            <a:r>
              <a:rPr lang="ru-RU"/>
              <a:t>	- Ремонт асфальтобетонного покрытия проезжей части улично-дорожной сети д.Торопово ул.Западная -  протяженность 0,55 км. На общую сумму 3,5 млн.руб.,</a:t>
            </a:r>
          </a:p>
          <a:p>
            <a:endParaRPr lang="ru-RU"/>
          </a:p>
          <a:p>
            <a:r>
              <a:rPr lang="ru-RU"/>
              <a:t>	- Восстановление транспортных характеристик  асфальтобетонного покрытия проезжей части по ул.Ухтомского, центрального микрорайона г.Бабаево, включая участки улиц ( ул.Железнодорожная, ул.Красного Октября, ул.Советская) - протяженность 2,3 км. На общую сумму 18 млн.руб.,</a:t>
            </a:r>
          </a:p>
          <a:p>
            <a:endParaRPr lang="ru-RU"/>
          </a:p>
          <a:p>
            <a:r>
              <a:rPr lang="ru-RU"/>
              <a:t>	- Ремонт  асфальтобетонного покрытия проезжей части по ул.Садовая в с.Борисово-Судское - на общую сумму 3,9 млн.руб.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pPr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Кредиторская задолженность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учреждений, финансируемых из  бюджета района, млн.руб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graphicFrame>
        <p:nvGraphicFramePr>
          <p:cNvPr id="53278" name="Group 30"/>
          <p:cNvGraphicFramePr>
            <a:graphicFrameLocks noGrp="1"/>
          </p:cNvGraphicFramePr>
          <p:nvPr>
            <p:ph idx="1"/>
          </p:nvPr>
        </p:nvGraphicFramePr>
        <p:xfrm>
          <a:off x="250825" y="1700213"/>
          <a:ext cx="8712200" cy="3627120"/>
        </p:xfrm>
        <a:graphic>
          <a:graphicData uri="http://schemas.openxmlformats.org/drawingml/2006/table">
            <a:tbl>
              <a:tblPr/>
              <a:tblGrid>
                <a:gridCol w="2592388"/>
                <a:gridCol w="1352550"/>
                <a:gridCol w="1303337"/>
                <a:gridCol w="1441450"/>
                <a:gridCol w="202247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По состоянию на 01.01.2018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По состоянию на 01.01.2019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По состоянию на 01.01.2020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Динамика  задолженности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Балансовая кредиторская задолженность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32,0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26,6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26,2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-0,4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В том числе просроченная кредиторская задолженность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11,4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2,0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-0,3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</a:tr>
            </a:tbl>
          </a:graphicData>
        </a:graphic>
      </p:graphicFrame>
      <p:pic>
        <p:nvPicPr>
          <p:cNvPr id="48156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0"/>
            <a:ext cx="7772400" cy="83661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показатели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исполнению Указов Президента РФ, 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5445" name="Group 149"/>
          <p:cNvGraphicFramePr>
            <a:graphicFrameLocks noGrp="1"/>
          </p:cNvGraphicFramePr>
          <p:nvPr/>
        </p:nvGraphicFramePr>
        <p:xfrm>
          <a:off x="0" y="836613"/>
          <a:ext cx="9144000" cy="5943600"/>
        </p:xfrm>
        <a:graphic>
          <a:graphicData uri="http://schemas.openxmlformats.org/drawingml/2006/table">
            <a:tbl>
              <a:tblPr/>
              <a:tblGrid>
                <a:gridCol w="2341563"/>
                <a:gridCol w="963612"/>
                <a:gridCol w="962025"/>
                <a:gridCol w="962025"/>
                <a:gridCol w="982663"/>
                <a:gridCol w="942975"/>
                <a:gridCol w="993775"/>
                <a:gridCol w="995362"/>
              </a:tblGrid>
              <a:tr h="681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580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2013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580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2014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580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2015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580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2016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580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2017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580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2018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580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2019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58085"/>
                    </a:solidFill>
                  </a:tcPr>
                </a:tc>
              </a:tr>
              <a:tr h="149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Средняя заработная плата пед.работников, реализующих программы дошкольного образования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8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16298,4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8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16979,6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8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17353,1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8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17544,8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8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23649,6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8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28846,5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8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33330,0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8D9"/>
                    </a:solidFill>
                  </a:tcPr>
                </a:tc>
              </a:tr>
              <a:tr h="1262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Средняя заработная плата пед.работников, реализующих программы общего образования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21608,5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24474,0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25198,9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24667,9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28176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31377,5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34890,0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DED"/>
                    </a:solidFill>
                  </a:tcPr>
                </a:tc>
              </a:tr>
              <a:tr h="154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Средняя заработная плата пед.работников, реализующих программы дополнительного образования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8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14914,2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8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21989,3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8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22424,3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8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25514,0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8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27382,0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8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31944,1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8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35519,2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8D9"/>
                    </a:solidFill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Средняя заработная плата работников культуры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8065,2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14668,9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19698,0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19400,0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25548,1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31378,4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34895,0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DED"/>
                    </a:solidFill>
                  </a:tcPr>
                </a:tc>
              </a:tr>
            </a:tbl>
          </a:graphicData>
        </a:graphic>
      </p:graphicFrame>
      <p:pic>
        <p:nvPicPr>
          <p:cNvPr id="50234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8" name="Прямоугольник 1"/>
          <p:cNvSpPr>
            <a:spLocks noChangeArrowheads="1"/>
          </p:cNvSpPr>
          <p:nvPr/>
        </p:nvSpPr>
        <p:spPr bwMode="auto">
          <a:xfrm>
            <a:off x="1798638" y="152400"/>
            <a:ext cx="56102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Реализация проекта «Народный бюджет»</a:t>
            </a:r>
          </a:p>
        </p:txBody>
      </p:sp>
      <p:pic>
        <p:nvPicPr>
          <p:cNvPr id="54279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2" name="Picture 20" descr="VqeGGXWCyD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6375" y="809625"/>
            <a:ext cx="27559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3" name="Picture 17" descr="VCHSVkP2NC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0" y="657225"/>
            <a:ext cx="2111375" cy="300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4" name="Picture 107" descr="Газель Спутник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5450" y="1041400"/>
            <a:ext cx="3427413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5" name="Picture 112" descr="Мост через р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3675" y="3279775"/>
            <a:ext cx="2781300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6" name="Picture 115" descr="Углубление  пожарного  водоема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92500" y="3911600"/>
            <a:ext cx="2547938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7" name="Рисунок 15" descr="D:\колодец смородинка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37288" y="3490913"/>
            <a:ext cx="2438400" cy="218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auto">
          <a:xfrm>
            <a:off x="395288" y="1009650"/>
            <a:ext cx="4230687" cy="863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anchor="ctr"/>
          <a:lstStyle/>
          <a:p>
            <a:pPr algn="ctr" defTabSz="912813"/>
            <a:endParaRPr lang="ru-RU" i="1">
              <a:solidFill>
                <a:srgbClr val="000066"/>
              </a:solidFill>
              <a:latin typeface="Arial" charset="0"/>
            </a:endParaRPr>
          </a:p>
          <a:p>
            <a:pPr algn="ctr" defTabSz="912813"/>
            <a:r>
              <a:rPr lang="ru-RU" i="1">
                <a:solidFill>
                  <a:srgbClr val="000066"/>
                </a:solidFill>
                <a:latin typeface="Arial" charset="0"/>
              </a:rPr>
              <a:t>Количество принятых и реализованных  проектов </a:t>
            </a:r>
          </a:p>
          <a:p>
            <a:pPr algn="ctr" defTabSz="912813"/>
            <a:r>
              <a:rPr lang="ru-RU" i="1">
                <a:solidFill>
                  <a:srgbClr val="000066"/>
                </a:solidFill>
                <a:latin typeface="Arial" charset="0"/>
              </a:rPr>
              <a:t>в 2015-2019 годах.</a:t>
            </a:r>
          </a:p>
          <a:p>
            <a:pPr algn="ctr" defTabSz="912813"/>
            <a:endParaRPr lang="ru-RU" i="1">
              <a:solidFill>
                <a:srgbClr val="000066"/>
              </a:solidFill>
              <a:latin typeface="Segoe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787900" y="1011238"/>
            <a:ext cx="4176713" cy="863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anchor="ctr"/>
          <a:lstStyle/>
          <a:p>
            <a:pPr algn="ctr" defTabSz="912813"/>
            <a:r>
              <a:rPr lang="ru-RU" i="1">
                <a:solidFill>
                  <a:srgbClr val="000066"/>
                </a:solidFill>
                <a:latin typeface="Arial" charset="0"/>
              </a:rPr>
              <a:t>Стоимость проектов</a:t>
            </a:r>
          </a:p>
          <a:p>
            <a:pPr algn="ctr" defTabSz="912813"/>
            <a:r>
              <a:rPr lang="ru-RU" i="1">
                <a:solidFill>
                  <a:srgbClr val="000066"/>
                </a:solidFill>
                <a:latin typeface="Arial" charset="0"/>
              </a:rPr>
              <a:t> в 2015-2019 годах, млн.руб.</a:t>
            </a:r>
          </a:p>
        </p:txBody>
      </p:sp>
      <p:sp>
        <p:nvSpPr>
          <p:cNvPr id="1188" name="Прямоугольник 1"/>
          <p:cNvSpPr>
            <a:spLocks noChangeArrowheads="1"/>
          </p:cNvSpPr>
          <p:nvPr/>
        </p:nvSpPr>
        <p:spPr bwMode="auto">
          <a:xfrm>
            <a:off x="1798638" y="152400"/>
            <a:ext cx="56102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Реализация проекта «Народный бюджет»</a:t>
            </a:r>
          </a:p>
        </p:txBody>
      </p:sp>
      <p:pic>
        <p:nvPicPr>
          <p:cNvPr id="1189" name="Picture 13" descr="гер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8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92" name="Object 168"/>
          <p:cNvGraphicFramePr>
            <a:graphicFrameLocks/>
          </p:cNvGraphicFramePr>
          <p:nvPr/>
        </p:nvGraphicFramePr>
        <p:xfrm>
          <a:off x="323850" y="2409825"/>
          <a:ext cx="4302125" cy="316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6" name="Лист" r:id="rId6" imgW="4541597" imgH="3147150" progId="Excel.Sheet.8">
                  <p:embed/>
                </p:oleObj>
              </mc:Choice>
              <mc:Fallback>
                <p:oleObj name="Лист" r:id="rId6" imgW="4541597" imgH="3147150" progId="Excel.Sheet.8">
                  <p:embed/>
                  <p:pic>
                    <p:nvPicPr>
                      <p:cNvPr id="0" name="Picture 168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2409825"/>
                        <a:ext cx="4302125" cy="3163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93" name="Object 169"/>
          <p:cNvGraphicFramePr>
            <a:graphicFrameLocks/>
          </p:cNvGraphicFramePr>
          <p:nvPr/>
        </p:nvGraphicFramePr>
        <p:xfrm>
          <a:off x="4787900" y="2409825"/>
          <a:ext cx="4148138" cy="315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7" name="Лист" r:id="rId9" imgW="4511079" imgH="3002267" progId="Excel.Sheet.8">
                  <p:embed/>
                </p:oleObj>
              </mc:Choice>
              <mc:Fallback>
                <p:oleObj name="Лист" r:id="rId9" imgW="4511079" imgH="3002267" progId="Excel.Sheet.8">
                  <p:embed/>
                  <p:pic>
                    <p:nvPicPr>
                      <p:cNvPr id="0" name="Picture 169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2409825"/>
                        <a:ext cx="4148138" cy="3157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1676400"/>
            <a:ext cx="8242300" cy="4278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</a:p>
          <a:p>
            <a:pPr algn="ctr"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Бабаевского муниципального района на 2019 год</a:t>
            </a:r>
          </a:p>
          <a:p>
            <a:pPr algn="ctr"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утвержден Решением Представительного собрания </a:t>
            </a:r>
          </a:p>
          <a:p>
            <a:pPr algn="ctr"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Бабаевского муниципального района</a:t>
            </a:r>
          </a:p>
          <a:p>
            <a:pPr algn="ctr"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214 от 14.12.2018 «О бюджете Бабаевского муниципального  района на 2019 год и плановый период 2020 и 2021 годов (с последующими изменениями и дополнениями)</a:t>
            </a:r>
          </a:p>
          <a:p>
            <a:pPr>
              <a:defRPr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>
              <a:defRPr/>
            </a:pP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393" name="Объект 3"/>
          <p:cNvGraphicFramePr>
            <a:graphicFrameLocks noGrp="1"/>
          </p:cNvGraphicFramePr>
          <p:nvPr>
            <p:ph idx="1"/>
          </p:nvPr>
        </p:nvGraphicFramePr>
        <p:xfrm>
          <a:off x="190500" y="1752600"/>
          <a:ext cx="4191000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97" r:id="rId5" imgW="4194412" imgH="4572396" progId="Excel.Chart.8">
                  <p:embed/>
                </p:oleObj>
              </mc:Choice>
              <mc:Fallback>
                <p:oleObj r:id="rId5" imgW="4194412" imgH="4572396" progId="Excel.Chart.8">
                  <p:embed/>
                  <p:pic>
                    <p:nvPicPr>
                      <p:cNvPr id="0" name="Объект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" y="1752600"/>
                        <a:ext cx="4191000" cy="457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394" name="Объект 3"/>
          <p:cNvGraphicFramePr>
            <a:graphicFrameLocks/>
          </p:cNvGraphicFramePr>
          <p:nvPr/>
        </p:nvGraphicFramePr>
        <p:xfrm>
          <a:off x="4795838" y="2600325"/>
          <a:ext cx="3810000" cy="338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98" r:id="rId8" imgW="3810330" imgH="3383573" progId="Excel.Chart.8">
                  <p:embed/>
                </p:oleObj>
              </mc:Choice>
              <mc:Fallback>
                <p:oleObj r:id="rId8" imgW="3810330" imgH="3383573" progId="Excel.Chart.8">
                  <p:embed/>
                  <p:pic>
                    <p:nvPicPr>
                      <p:cNvPr id="0" name="Picture 2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5838" y="2600325"/>
                        <a:ext cx="3810000" cy="3389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457200" y="838200"/>
            <a:ext cx="3657600" cy="1143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Объем муниципального долга бюджета района, млн.руб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00600" y="838200"/>
            <a:ext cx="3657600" cy="1143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Отношение объема муниципального долга к годовому объему доходов без учета безвозмездных поступлений и поступлений налоговых доходов по дополнительным нормативам отчислений, %</a:t>
            </a:r>
          </a:p>
        </p:txBody>
      </p:sp>
      <p:sp>
        <p:nvSpPr>
          <p:cNvPr id="59397" name="TextBox 8"/>
          <p:cNvSpPr txBox="1">
            <a:spLocks noChangeArrowheads="1"/>
          </p:cNvSpPr>
          <p:nvPr/>
        </p:nvSpPr>
        <p:spPr bwMode="auto">
          <a:xfrm>
            <a:off x="6705600" y="3703638"/>
            <a:ext cx="76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7,8 %</a:t>
            </a:r>
          </a:p>
        </p:txBody>
      </p:sp>
      <p:sp>
        <p:nvSpPr>
          <p:cNvPr id="59398" name="TextBox 9"/>
          <p:cNvSpPr txBox="1">
            <a:spLocks noChangeArrowheads="1"/>
          </p:cNvSpPr>
          <p:nvPr/>
        </p:nvSpPr>
        <p:spPr bwMode="auto">
          <a:xfrm>
            <a:off x="5181600" y="2557463"/>
            <a:ext cx="8778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14,7 %</a:t>
            </a:r>
          </a:p>
        </p:txBody>
      </p:sp>
      <p:sp>
        <p:nvSpPr>
          <p:cNvPr id="59399" name="TextBox 11"/>
          <p:cNvSpPr txBox="1">
            <a:spLocks noChangeArrowheads="1"/>
          </p:cNvSpPr>
          <p:nvPr/>
        </p:nvSpPr>
        <p:spPr bwMode="auto">
          <a:xfrm>
            <a:off x="2082800" y="3186113"/>
            <a:ext cx="473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7,4</a:t>
            </a:r>
          </a:p>
        </p:txBody>
      </p:sp>
      <p:sp>
        <p:nvSpPr>
          <p:cNvPr id="59400" name="TextBox 12"/>
          <p:cNvSpPr txBox="1">
            <a:spLocks noChangeArrowheads="1"/>
          </p:cNvSpPr>
          <p:nvPr/>
        </p:nvSpPr>
        <p:spPr bwMode="auto">
          <a:xfrm>
            <a:off x="869950" y="1893888"/>
            <a:ext cx="5889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13,4</a:t>
            </a:r>
          </a:p>
        </p:txBody>
      </p:sp>
      <p:sp>
        <p:nvSpPr>
          <p:cNvPr id="59401" name="Прямоугольник 1"/>
          <p:cNvSpPr>
            <a:spLocks noChangeArrowheads="1"/>
          </p:cNvSpPr>
          <p:nvPr/>
        </p:nvSpPr>
        <p:spPr bwMode="auto">
          <a:xfrm>
            <a:off x="1458913" y="152400"/>
            <a:ext cx="628967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21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Муниципальный долг бюджета района в 2017-2019гг.</a:t>
            </a:r>
          </a:p>
        </p:txBody>
      </p:sp>
      <p:sp>
        <p:nvSpPr>
          <p:cNvPr id="59402" name="TextBox 14"/>
          <p:cNvSpPr txBox="1">
            <a:spLocks noChangeArrowheads="1"/>
          </p:cNvSpPr>
          <p:nvPr/>
        </p:nvSpPr>
        <p:spPr bwMode="auto">
          <a:xfrm>
            <a:off x="3360738" y="3703638"/>
            <a:ext cx="473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5,8</a:t>
            </a:r>
          </a:p>
        </p:txBody>
      </p:sp>
      <p:sp>
        <p:nvSpPr>
          <p:cNvPr id="59403" name="TextBox 15"/>
          <p:cNvSpPr txBox="1">
            <a:spLocks noChangeArrowheads="1"/>
          </p:cNvSpPr>
          <p:nvPr/>
        </p:nvSpPr>
        <p:spPr bwMode="auto">
          <a:xfrm>
            <a:off x="7756525" y="4098925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5,4 %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Прямоугольник 1"/>
          <p:cNvSpPr>
            <a:spLocks noChangeArrowheads="1"/>
          </p:cNvSpPr>
          <p:nvPr/>
        </p:nvSpPr>
        <p:spPr bwMode="auto">
          <a:xfrm>
            <a:off x="381000" y="196850"/>
            <a:ext cx="8305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u="sng"/>
              <a:t>Контактная  информация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990600" y="625475"/>
            <a:ext cx="7010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69850" y="838200"/>
            <a:ext cx="88074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Администрация Бабаевского муниципального района</a:t>
            </a:r>
            <a:endParaRPr lang="ru-RU" sz="2400">
              <a:latin typeface="Times New Roman" pitchFamily="18" charset="0"/>
            </a:endParaRPr>
          </a:p>
          <a:p>
            <a:r>
              <a:rPr lang="ru-RU">
                <a:latin typeface="Times New Roman" pitchFamily="18" charset="0"/>
              </a:rPr>
              <a:t>162480, Вологодская  обл., г. Бабаево, пл.Революции, 2а. </a:t>
            </a:r>
          </a:p>
          <a:p>
            <a:r>
              <a:rPr lang="ru-RU">
                <a:latin typeface="Times New Roman" pitchFamily="18" charset="0"/>
              </a:rPr>
              <a:t>Электронный адрес </a:t>
            </a:r>
            <a:r>
              <a:rPr lang="en-US" b="1" u="sng">
                <a:latin typeface="Times New Roman" pitchFamily="18" charset="0"/>
                <a:hlinkClick r:id="rId3"/>
              </a:rPr>
              <a:t>babaevoamr</a:t>
            </a:r>
            <a:r>
              <a:rPr lang="ru-RU" b="1" u="sng">
                <a:latin typeface="Times New Roman" pitchFamily="18" charset="0"/>
                <a:hlinkClick r:id="rId3"/>
              </a:rPr>
              <a:t>@</a:t>
            </a:r>
            <a:r>
              <a:rPr lang="en-US" b="1" u="sng">
                <a:latin typeface="Times New Roman" pitchFamily="18" charset="0"/>
                <a:hlinkClick r:id="rId3"/>
              </a:rPr>
              <a:t>vologda</a:t>
            </a:r>
            <a:r>
              <a:rPr lang="ru-RU" b="1" u="sng">
                <a:latin typeface="Times New Roman" pitchFamily="18" charset="0"/>
                <a:hlinkClick r:id="rId3"/>
              </a:rPr>
              <a:t>.</a:t>
            </a:r>
            <a:r>
              <a:rPr lang="en-US" b="1" u="sng">
                <a:latin typeface="Times New Roman" pitchFamily="18" charset="0"/>
                <a:hlinkClick r:id="rId3"/>
              </a:rPr>
              <a:t>ru</a:t>
            </a:r>
            <a:endParaRPr lang="ru-RU" b="1" u="sng">
              <a:latin typeface="Times New Roman" pitchFamily="18" charset="0"/>
            </a:endParaRPr>
          </a:p>
          <a:p>
            <a:r>
              <a:rPr lang="ru-RU">
                <a:latin typeface="Times New Roman" pitchFamily="18" charset="0"/>
              </a:rPr>
              <a:t>Тел. (</a:t>
            </a:r>
            <a:r>
              <a:rPr lang="en-US">
                <a:latin typeface="Times New Roman" pitchFamily="18" charset="0"/>
              </a:rPr>
              <a:t>81743</a:t>
            </a:r>
            <a:r>
              <a:rPr lang="ru-RU">
                <a:latin typeface="Times New Roman" pitchFamily="18" charset="0"/>
              </a:rPr>
              <a:t>) 2-</a:t>
            </a:r>
            <a:r>
              <a:rPr lang="en-US">
                <a:latin typeface="Times New Roman" pitchFamily="18" charset="0"/>
              </a:rPr>
              <a:t>18</a:t>
            </a:r>
            <a:r>
              <a:rPr lang="ru-RU">
                <a:latin typeface="Times New Roman" pitchFamily="18" charset="0"/>
              </a:rPr>
              <a:t>-</a:t>
            </a:r>
            <a:r>
              <a:rPr lang="en-US">
                <a:latin typeface="Times New Roman" pitchFamily="18" charset="0"/>
              </a:rPr>
              <a:t>03</a:t>
            </a:r>
            <a:r>
              <a:rPr lang="ru-RU">
                <a:latin typeface="Times New Roman" pitchFamily="18" charset="0"/>
              </a:rPr>
              <a:t>, факс </a:t>
            </a:r>
            <a:r>
              <a:rPr lang="ru-RU"/>
              <a:t>(</a:t>
            </a:r>
            <a:r>
              <a:rPr lang="en-US"/>
              <a:t>81743</a:t>
            </a:r>
            <a:r>
              <a:rPr lang="ru-RU"/>
              <a:t>) 2-</a:t>
            </a:r>
            <a:r>
              <a:rPr lang="en-US"/>
              <a:t>18</a:t>
            </a:r>
            <a:r>
              <a:rPr lang="ru-RU"/>
              <a:t>-</a:t>
            </a:r>
            <a:r>
              <a:rPr lang="en-US"/>
              <a:t>03</a:t>
            </a:r>
            <a:endParaRPr lang="ru-RU">
              <a:latin typeface="Times New Roman" pitchFamily="18" charset="0"/>
            </a:endParaRPr>
          </a:p>
          <a:p>
            <a:endParaRPr lang="ru-RU">
              <a:latin typeface="Times New Roman" pitchFamily="18" charset="0"/>
            </a:endParaRPr>
          </a:p>
          <a:p>
            <a:r>
              <a:rPr lang="ru-RU" sz="2400" b="1">
                <a:latin typeface="Times New Roman" pitchFamily="18" charset="0"/>
              </a:rPr>
              <a:t>Финансовое управление администрации Бабаевского муниципального района</a:t>
            </a:r>
            <a:r>
              <a:rPr lang="ru-RU" sz="2400">
                <a:latin typeface="Times New Roman" pitchFamily="18" charset="0"/>
              </a:rPr>
              <a:t>              </a:t>
            </a:r>
          </a:p>
          <a:p>
            <a:r>
              <a:rPr lang="ru-RU"/>
              <a:t>162480, Вологодская  обл., г. Бабаево</a:t>
            </a:r>
            <a:r>
              <a:rPr lang="ru-RU">
                <a:latin typeface="Times New Roman" pitchFamily="18" charset="0"/>
              </a:rPr>
              <a:t>, улица Ухтомского, дом 1</a:t>
            </a:r>
          </a:p>
          <a:p>
            <a:r>
              <a:rPr lang="ru-RU">
                <a:latin typeface="Times New Roman" pitchFamily="18" charset="0"/>
              </a:rPr>
              <a:t>Тел/факс (81743) 2-19-04</a:t>
            </a:r>
          </a:p>
          <a:p>
            <a:r>
              <a:rPr lang="ru-RU">
                <a:latin typeface="Times New Roman" pitchFamily="18" charset="0"/>
              </a:rPr>
              <a:t>Электронный адрес </a:t>
            </a:r>
            <a:r>
              <a:rPr lang="en-US" b="1">
                <a:latin typeface="Times New Roman" pitchFamily="18" charset="0"/>
                <a:hlinkClick r:id="rId4"/>
              </a:rPr>
              <a:t>finupr</a:t>
            </a:r>
            <a:r>
              <a:rPr lang="ru-RU" b="1">
                <a:latin typeface="Times New Roman" pitchFamily="18" charset="0"/>
                <a:hlinkClick r:id="rId4"/>
              </a:rPr>
              <a:t>01@</a:t>
            </a:r>
            <a:r>
              <a:rPr lang="en-US" b="1">
                <a:latin typeface="Times New Roman" pitchFamily="18" charset="0"/>
                <a:hlinkClick r:id="rId4"/>
              </a:rPr>
              <a:t>mail</a:t>
            </a:r>
            <a:r>
              <a:rPr lang="ru-RU" b="1">
                <a:latin typeface="Times New Roman" pitchFamily="18" charset="0"/>
                <a:hlinkClick r:id="rId4"/>
              </a:rPr>
              <a:t>.</a:t>
            </a:r>
            <a:r>
              <a:rPr lang="en-US" b="1">
                <a:latin typeface="Times New Roman" pitchFamily="18" charset="0"/>
                <a:hlinkClick r:id="rId4"/>
              </a:rPr>
              <a:t>ru</a:t>
            </a:r>
            <a:r>
              <a:rPr lang="en-US" b="1">
                <a:latin typeface="Times New Roman" pitchFamily="18" charset="0"/>
              </a:rPr>
              <a:t> </a:t>
            </a:r>
            <a:endParaRPr lang="ru-RU" b="1">
              <a:latin typeface="Times New Roman" pitchFamily="18" charset="0"/>
            </a:endParaRPr>
          </a:p>
        </p:txBody>
      </p:sp>
      <p:sp>
        <p:nvSpPr>
          <p:cNvPr id="5" name="Rectangle 3"/>
          <p:cNvSpPr txBox="1">
            <a:spLocks/>
          </p:cNvSpPr>
          <p:nvPr/>
        </p:nvSpPr>
        <p:spPr bwMode="auto">
          <a:xfrm>
            <a:off x="282575" y="4324350"/>
            <a:ext cx="83820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Clr>
                <a:srgbClr val="C3260C"/>
              </a:buClr>
              <a:buSzPct val="128000"/>
              <a:buFont typeface="Georgia" pitchFamily="18" charset="0"/>
              <a:buNone/>
            </a:pPr>
            <a:r>
              <a:rPr lang="ru-RU" sz="2000" b="1" u="sng">
                <a:latin typeface="Times New Roman" pitchFamily="18" charset="0"/>
                <a:cs typeface="Times New Roman" pitchFamily="18" charset="0"/>
              </a:rPr>
              <a:t>Источники размещения информации о бюджете Бабаевского муниципального района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68375" y="5092700"/>
            <a:ext cx="7010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Объект 1"/>
          <p:cNvSpPr txBox="1">
            <a:spLocks/>
          </p:cNvSpPr>
          <p:nvPr/>
        </p:nvSpPr>
        <p:spPr bwMode="auto">
          <a:xfrm>
            <a:off x="69850" y="5092700"/>
            <a:ext cx="899795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450" algn="ctr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Официальный сайт администрации Бабаевского муниципального района</a:t>
            </a:r>
          </a:p>
          <a:p>
            <a:pPr marL="44450" algn="ctr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</a:pPr>
            <a:r>
              <a:rPr lang="en-US" sz="2800" b="1">
                <a:latin typeface="Times New Roman" pitchFamily="18" charset="0"/>
                <a:cs typeface="Times New Roman" pitchFamily="18" charset="0"/>
                <a:hlinkClick r:id="rId5"/>
              </a:rPr>
              <a:t>www</a:t>
            </a:r>
            <a:r>
              <a:rPr lang="ru-RU" sz="2800" b="1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2800" b="1">
                <a:latin typeface="Times New Roman" pitchFamily="18" charset="0"/>
                <a:cs typeface="Times New Roman" pitchFamily="18" charset="0"/>
                <a:hlinkClick r:id="rId5"/>
              </a:rPr>
              <a:t>babaevo-adm</a:t>
            </a:r>
            <a:r>
              <a:rPr lang="ru-RU" sz="2800" b="1">
                <a:latin typeface="Times New Roman" pitchFamily="18" charset="0"/>
                <a:cs typeface="Times New Roman" pitchFamily="18" charset="0"/>
                <a:hlinkClick r:id="rId6"/>
              </a:rPr>
              <a:t>.ru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445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Официальное печатное издание  –   газета «Наша жизнь»</a:t>
            </a:r>
          </a:p>
        </p:txBody>
      </p:sp>
      <p:pic>
        <p:nvPicPr>
          <p:cNvPr id="61447" name="Picture 13" descr="герб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695325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1680" y="2362200"/>
            <a:ext cx="4909741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</a:t>
            </a:r>
          </a:p>
          <a:p>
            <a:pPr algn="ctr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 внимание! </a:t>
            </a:r>
          </a:p>
        </p:txBody>
      </p:sp>
      <p:pic>
        <p:nvPicPr>
          <p:cNvPr id="63490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95325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517" name="Group 61"/>
          <p:cNvGraphicFramePr>
            <a:graphicFrameLocks noGrp="1"/>
          </p:cNvGraphicFramePr>
          <p:nvPr>
            <p:ph idx="1"/>
          </p:nvPr>
        </p:nvGraphicFramePr>
        <p:xfrm>
          <a:off x="0" y="1628775"/>
          <a:ext cx="9144000" cy="3829686"/>
        </p:xfrm>
        <a:graphic>
          <a:graphicData uri="http://schemas.openxmlformats.org/drawingml/2006/table">
            <a:tbl>
              <a:tblPr/>
              <a:tblGrid>
                <a:gridCol w="1600200"/>
                <a:gridCol w="914400"/>
                <a:gridCol w="914400"/>
                <a:gridCol w="1143000"/>
                <a:gridCol w="1143000"/>
                <a:gridCol w="1143000"/>
                <a:gridCol w="1143000"/>
                <a:gridCol w="1143000"/>
              </a:tblGrid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 за 2018г.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Первона-чальный план на 2019г.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2019г.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 за 2019г.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 к первоначальному плану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 к уточненному плану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 к факту 2018г.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563,3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617,6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785,1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770,3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136,7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</a:tr>
              <a:tr h="947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налоговые и неналоговые доходы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185,6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236,7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131,9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552,9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614,1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792,2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764,3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6E5"/>
                    </a:solidFill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 (-), ПРОФИЦИТ (+)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</a:tr>
            </a:tbl>
          </a:graphicData>
        </a:graphic>
      </p:graphicFrame>
      <p:sp>
        <p:nvSpPr>
          <p:cNvPr id="19513" name="Прямоугольник 1"/>
          <p:cNvSpPr>
            <a:spLocks noChangeArrowheads="1"/>
          </p:cNvSpPr>
          <p:nvPr/>
        </p:nvSpPr>
        <p:spPr bwMode="auto">
          <a:xfrm>
            <a:off x="1152525" y="146050"/>
            <a:ext cx="68484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параметры исполнения бюджета района</a:t>
            </a:r>
          </a:p>
          <a:p>
            <a:pPr algn="ctr" eaLnBrk="0" hangingPunct="0"/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2018-2019 гг., млн.руб.</a:t>
            </a:r>
          </a:p>
        </p:txBody>
      </p:sp>
      <p:pic>
        <p:nvPicPr>
          <p:cNvPr id="19514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5" name="Объект 3"/>
          <p:cNvGraphicFramePr>
            <a:graphicFrameLocks noGrp="1"/>
          </p:cNvGraphicFramePr>
          <p:nvPr>
            <p:ph idx="1"/>
          </p:nvPr>
        </p:nvGraphicFramePr>
        <p:xfrm>
          <a:off x="152400" y="1649413"/>
          <a:ext cx="4424363" cy="467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9" r:id="rId5" imgW="4426080" imgH="4669941" progId="Excel.Chart.8">
                  <p:embed/>
                </p:oleObj>
              </mc:Choice>
              <mc:Fallback>
                <p:oleObj r:id="rId5" imgW="4426080" imgH="4669941" progId="Excel.Chart.8">
                  <p:embed/>
                  <p:pic>
                    <p:nvPicPr>
                      <p:cNvPr id="0" name="Объект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649413"/>
                        <a:ext cx="4424363" cy="4675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6" name="Объект 3"/>
          <p:cNvGraphicFramePr>
            <a:graphicFrameLocks/>
          </p:cNvGraphicFramePr>
          <p:nvPr/>
        </p:nvGraphicFramePr>
        <p:xfrm>
          <a:off x="4419600" y="1676400"/>
          <a:ext cx="4343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" r:id="rId8" imgW="4346825" imgH="3962743" progId="Excel.Chart.8">
                  <p:embed/>
                </p:oleObj>
              </mc:Choice>
              <mc:Fallback>
                <p:oleObj r:id="rId8" imgW="4346825" imgH="3962743" progId="Excel.Chart.8">
                  <p:embed/>
                  <p:pic>
                    <p:nvPicPr>
                      <p:cNvPr id="0" name="Picture 2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1676400"/>
                        <a:ext cx="4343400" cy="396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7" name="Прямоугольник 1"/>
          <p:cNvSpPr>
            <a:spLocks noChangeArrowheads="1"/>
          </p:cNvSpPr>
          <p:nvPr/>
        </p:nvSpPr>
        <p:spPr bwMode="auto">
          <a:xfrm>
            <a:off x="2135188" y="152400"/>
            <a:ext cx="48831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района</a:t>
            </a:r>
          </a:p>
          <a:p>
            <a:pPr algn="ctr" eaLnBrk="0" hangingPunct="0"/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2018-2019 годах, млн.руб.</a:t>
            </a:r>
          </a:p>
        </p:txBody>
      </p:sp>
      <p:sp>
        <p:nvSpPr>
          <p:cNvPr id="21508" name="TextBox 6"/>
          <p:cNvSpPr txBox="1">
            <a:spLocks noChangeArrowheads="1"/>
          </p:cNvSpPr>
          <p:nvPr/>
        </p:nvSpPr>
        <p:spPr bwMode="auto">
          <a:xfrm>
            <a:off x="1814513" y="1281113"/>
            <a:ext cx="11001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2018 год</a:t>
            </a:r>
          </a:p>
        </p:txBody>
      </p:sp>
      <p:sp>
        <p:nvSpPr>
          <p:cNvPr id="21509" name="TextBox 7"/>
          <p:cNvSpPr txBox="1">
            <a:spLocks noChangeArrowheads="1"/>
          </p:cNvSpPr>
          <p:nvPr/>
        </p:nvSpPr>
        <p:spPr bwMode="auto">
          <a:xfrm>
            <a:off x="5988050" y="1336675"/>
            <a:ext cx="10985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2019 год</a:t>
            </a:r>
          </a:p>
        </p:txBody>
      </p:sp>
      <p:pic>
        <p:nvPicPr>
          <p:cNvPr id="21510" name="Picture 13" descr="герб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68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6350" y="369888"/>
          <a:ext cx="9192614" cy="64345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9935"/>
                <a:gridCol w="838200"/>
                <a:gridCol w="1392863"/>
                <a:gridCol w="1219200"/>
                <a:gridCol w="1238067"/>
                <a:gridCol w="1325152"/>
                <a:gridCol w="1219197"/>
              </a:tblGrid>
              <a:tr h="267025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доходного источника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за 2018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305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 бюджет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Дополнительно получено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за 2019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 % к первоначальному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 % к факту 2018г.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99489">
                <a:tc>
                  <a:txBody>
                    <a:bodyPr/>
                    <a:lstStyle/>
                    <a:p>
                      <a:r>
                        <a:rPr lang="ru-RU" sz="1600" b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ВСЕГО:</a:t>
                      </a:r>
                      <a:endParaRPr lang="ru-RU" sz="1600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563,3</a:t>
                      </a:r>
                      <a:endParaRPr lang="ru-RU" sz="2000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617,6</a:t>
                      </a:r>
                      <a:endParaRPr lang="ru-RU" sz="2000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+152,7</a:t>
                      </a:r>
                      <a:endParaRPr lang="ru-RU" sz="2000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770,3</a:t>
                      </a:r>
                      <a:endParaRPr lang="ru-RU" sz="2000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124,7%</a:t>
                      </a:r>
                      <a:endParaRPr lang="ru-RU" sz="2000" b="1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136,7%</a:t>
                      </a:r>
                      <a:endParaRPr lang="ru-RU" sz="2000" b="1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712067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ДОХОДЫ, ВСЕГО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185,6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236,7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+8,1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244,8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103,4%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131,9%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504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доходы физических лиц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113,2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159,9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+3,4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163,3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102,1%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144,3%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636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Акцизы на нефтепродукты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+1,1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19,1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106,1%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113,7%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0107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Налог, взимаемый в связи с применением упрощенной системой налогообложения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27,9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26,5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+3,7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114,0%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108,2%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4504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Штрафы, санкции, возмещение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ущерба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+0,8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129,6%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89,7%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4504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налоговые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неналоговые доходы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23,8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29,6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-0,9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28,7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97,0%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120,6%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0438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377,7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380,9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+144,6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525,5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138,0%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139,1%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636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114,5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44,3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+29,9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74,2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167,5%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64,8%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636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28,4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72,0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+90,8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162,8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226,1%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573,2%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636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228,1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255,8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+18,3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274,1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107,2%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120,2%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636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+5,6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163,6%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214,9%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3672" name="Прямоугольник 1"/>
          <p:cNvSpPr>
            <a:spLocks noChangeArrowheads="1"/>
          </p:cNvSpPr>
          <p:nvPr/>
        </p:nvSpPr>
        <p:spPr bwMode="auto">
          <a:xfrm>
            <a:off x="741363" y="0"/>
            <a:ext cx="767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Налоговые и неналоговые доходы бюджета района за 2018-2019 гг., млн.руб.</a:t>
            </a:r>
          </a:p>
        </p:txBody>
      </p:sp>
      <p:pic>
        <p:nvPicPr>
          <p:cNvPr id="23673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1" name="Объект 8"/>
          <p:cNvGraphicFramePr>
            <a:graphicFrameLocks noGrp="1"/>
          </p:cNvGraphicFramePr>
          <p:nvPr>
            <p:ph sz="quarter" idx="13"/>
          </p:nvPr>
        </p:nvGraphicFramePr>
        <p:xfrm>
          <a:off x="0" y="1358900"/>
          <a:ext cx="4521200" cy="5599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5" r:id="rId5" imgW="4523624" imgH="5596613" progId="Excel.Chart.8">
                  <p:embed/>
                </p:oleObj>
              </mc:Choice>
              <mc:Fallback>
                <p:oleObj r:id="rId5" imgW="4523624" imgH="5596613" progId="Excel.Chart.8">
                  <p:embed/>
                  <p:pic>
                    <p:nvPicPr>
                      <p:cNvPr id="0" name="Объект 8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358900"/>
                        <a:ext cx="4521200" cy="5599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2" name="Объект 9"/>
          <p:cNvGraphicFramePr>
            <a:graphicFrameLocks noGrp="1"/>
          </p:cNvGraphicFramePr>
          <p:nvPr>
            <p:ph sz="quarter" idx="14"/>
          </p:nvPr>
        </p:nvGraphicFramePr>
        <p:xfrm>
          <a:off x="3779838" y="1309688"/>
          <a:ext cx="6121400" cy="471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6" r:id="rId8" imgW="6120914" imgH="4718713" progId="Excel.Chart.8">
                  <p:embed/>
                </p:oleObj>
              </mc:Choice>
              <mc:Fallback>
                <p:oleObj r:id="rId8" imgW="6120914" imgH="4718713" progId="Excel.Chart.8">
                  <p:embed/>
                  <p:pic>
                    <p:nvPicPr>
                      <p:cNvPr id="0" name="Объект 9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838" y="1309688"/>
                        <a:ext cx="6121400" cy="4716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3" name="Прямоугольник 1"/>
          <p:cNvSpPr>
            <a:spLocks noChangeArrowheads="1"/>
          </p:cNvSpPr>
          <p:nvPr/>
        </p:nvSpPr>
        <p:spPr bwMode="auto">
          <a:xfrm>
            <a:off x="762000" y="76200"/>
            <a:ext cx="8305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</a:t>
            </a:r>
          </a:p>
          <a:p>
            <a:pPr algn="ctr" eaLnBrk="0" hangingPunct="0"/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бюджета района</a:t>
            </a:r>
          </a:p>
        </p:txBody>
      </p:sp>
      <p:pic>
        <p:nvPicPr>
          <p:cNvPr id="25604" name="Picture 13" descr="герб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68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4673600" y="1878013"/>
            <a:ext cx="0" cy="3960812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403350" y="1035050"/>
            <a:ext cx="13938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i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2019 г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605713" y="981075"/>
            <a:ext cx="13938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i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2019 г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19700" y="990600"/>
            <a:ext cx="13938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i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2018 г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5000" y="1670050"/>
            <a:ext cx="3905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96050" y="1622425"/>
            <a:ext cx="110966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млн.руб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49" name="Объект 3"/>
          <p:cNvGraphicFramePr>
            <a:graphicFrameLocks noGrp="1"/>
          </p:cNvGraphicFramePr>
          <p:nvPr>
            <p:ph idx="1"/>
          </p:nvPr>
        </p:nvGraphicFramePr>
        <p:xfrm>
          <a:off x="0" y="685800"/>
          <a:ext cx="8763000" cy="617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1" r:id="rId5" imgW="8766808" imgH="6169687" progId="Excel.Chart.8">
                  <p:embed/>
                </p:oleObj>
              </mc:Choice>
              <mc:Fallback>
                <p:oleObj r:id="rId5" imgW="8766808" imgH="6169687" progId="Excel.Chart.8">
                  <p:embed/>
                  <p:pic>
                    <p:nvPicPr>
                      <p:cNvPr id="0" name="Объект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85800"/>
                        <a:ext cx="8763000" cy="617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0" name="Прямоугольник 1"/>
          <p:cNvSpPr>
            <a:spLocks noChangeArrowheads="1"/>
          </p:cNvSpPr>
          <p:nvPr/>
        </p:nvSpPr>
        <p:spPr bwMode="auto">
          <a:xfrm>
            <a:off x="1042988" y="152400"/>
            <a:ext cx="78390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Крупные налогоплательщики бюджета района в 2019г., млн.руб.</a:t>
            </a:r>
          </a:p>
        </p:txBody>
      </p:sp>
      <p:sp>
        <p:nvSpPr>
          <p:cNvPr id="27651" name="TextBox 6"/>
          <p:cNvSpPr txBox="1">
            <a:spLocks noChangeArrowheads="1"/>
          </p:cNvSpPr>
          <p:nvPr/>
        </p:nvSpPr>
        <p:spPr bwMode="auto">
          <a:xfrm>
            <a:off x="8069263" y="990600"/>
            <a:ext cx="812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53,4</a:t>
            </a:r>
          </a:p>
        </p:txBody>
      </p:sp>
      <p:sp>
        <p:nvSpPr>
          <p:cNvPr id="27652" name="TextBox 7"/>
          <p:cNvSpPr txBox="1">
            <a:spLocks noChangeArrowheads="1"/>
          </p:cNvSpPr>
          <p:nvPr/>
        </p:nvSpPr>
        <p:spPr bwMode="auto">
          <a:xfrm>
            <a:off x="4343400" y="2362200"/>
            <a:ext cx="6334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9,4</a:t>
            </a:r>
          </a:p>
        </p:txBody>
      </p:sp>
      <p:pic>
        <p:nvPicPr>
          <p:cNvPr id="27653" name="Picture 13" descr="герб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68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0" y="914400"/>
          <a:ext cx="9122734" cy="5943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3599"/>
                <a:gridCol w="1524000"/>
                <a:gridCol w="1655135"/>
              </a:tblGrid>
              <a:tr h="651241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мероприятия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Бюджетный эффект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3366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2019-2021гг.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за 2019г.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1241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Принятие мер по урегулированию и взысканию задолженности по налоговым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платежам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1241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Принятие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мер по дополнительным поступлениям от обеления доходов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6,7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1241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Принятие мер по дополнительному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поступлению местных налогов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4,2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1241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Принятие мер по дополнительному налогов на совокупный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доходов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1241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Принятие мер по дополнительному поступлению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неналоговых доходов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1241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мероприятия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1241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 бюджетный эффект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23,6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6,7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9740" name="Прямоугольник 1"/>
          <p:cNvSpPr>
            <a:spLocks noChangeArrowheads="1"/>
          </p:cNvSpPr>
          <p:nvPr/>
        </p:nvSpPr>
        <p:spPr bwMode="auto">
          <a:xfrm>
            <a:off x="827088" y="0"/>
            <a:ext cx="7999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Мероприятия, направленные на рост налоговых и неналоговых</a:t>
            </a:r>
          </a:p>
          <a:p>
            <a:pPr algn="ctr" eaLnBrk="0" hangingPunct="0"/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доходов консолидированного бюджета района, </a:t>
            </a: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млн.руб.</a:t>
            </a:r>
          </a:p>
        </p:txBody>
      </p:sp>
      <p:pic>
        <p:nvPicPr>
          <p:cNvPr id="29741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Прямоугольник 1"/>
          <p:cNvSpPr>
            <a:spLocks noChangeArrowheads="1"/>
          </p:cNvSpPr>
          <p:nvPr/>
        </p:nvSpPr>
        <p:spPr bwMode="auto">
          <a:xfrm>
            <a:off x="827088" y="0"/>
            <a:ext cx="82788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Итоги работы межведомственной рабочей группы </a:t>
            </a:r>
          </a:p>
          <a:p>
            <a:pPr algn="ctr" eaLnBrk="0" hangingPunct="0"/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платежам в бюджет и легализации объектов налогообложения за 2019г.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09963" y="736600"/>
            <a:ext cx="21685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30 заседаний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28600" y="1828800"/>
            <a:ext cx="4348163" cy="2057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</p:txBody>
      </p:sp>
      <p:sp>
        <p:nvSpPr>
          <p:cNvPr id="31748" name="TextBox 14"/>
          <p:cNvSpPr txBox="1">
            <a:spLocks noChangeArrowheads="1"/>
          </p:cNvSpPr>
          <p:nvPr/>
        </p:nvSpPr>
        <p:spPr bwMode="auto">
          <a:xfrm>
            <a:off x="344488" y="1863725"/>
            <a:ext cx="4170362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u="sng">
                <a:latin typeface="Times New Roman" pitchFamily="18" charset="0"/>
                <a:cs typeface="Times New Roman" pitchFamily="18" charset="0"/>
              </a:rPr>
              <a:t>Рассмотрено налогоплательщиков: 310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в т.ч.: 2 юридических лиц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           308 физических лиц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>
                <a:latin typeface="Times New Roman" pitchFamily="18" charset="0"/>
                <a:cs typeface="Times New Roman" pitchFamily="18" charset="0"/>
              </a:rPr>
              <a:t>Бюджетный эффект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: 4,5 млн.руб.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       (в т.ч. в бюджет района 0,7 млн.руб.,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        транспортного налога 0,9 млн.руб)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833938" y="1828800"/>
            <a:ext cx="4038600" cy="20955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1750" name="TextBox 16"/>
          <p:cNvSpPr txBox="1">
            <a:spLocks noChangeArrowheads="1"/>
          </p:cNvSpPr>
          <p:nvPr/>
        </p:nvSpPr>
        <p:spPr bwMode="auto">
          <a:xfrm>
            <a:off x="4870450" y="1828800"/>
            <a:ext cx="40735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Рассмотрено работодателей:   248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Повысили заработную плату: 210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Количество работников,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которым повысили з/плату: 1107</a:t>
            </a:r>
          </a:p>
          <a:p>
            <a:endParaRPr lang="ru-RU" u="sng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>
                <a:latin typeface="Times New Roman" pitchFamily="18" charset="0"/>
                <a:cs typeface="Times New Roman" pitchFamily="18" charset="0"/>
              </a:rPr>
              <a:t>Бюджетный эффект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: 6,1 млн.руб.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     (в т.ч. в бюджет района 2,2 млн.руб.)</a:t>
            </a:r>
          </a:p>
        </p:txBody>
      </p:sp>
      <p:sp>
        <p:nvSpPr>
          <p:cNvPr id="31751" name="TextBox 17"/>
          <p:cNvSpPr txBox="1">
            <a:spLocks noChangeArrowheads="1"/>
          </p:cNvSpPr>
          <p:nvPr/>
        </p:nvSpPr>
        <p:spPr bwMode="auto">
          <a:xfrm>
            <a:off x="180975" y="1431925"/>
            <a:ext cx="44259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solidFill>
                  <a:srgbClr val="006600"/>
                </a:solidFill>
              </a:rPr>
              <a:t>Сокращение недоимки по налогам и сборам</a:t>
            </a:r>
          </a:p>
        </p:txBody>
      </p:sp>
      <p:sp>
        <p:nvSpPr>
          <p:cNvPr id="31752" name="TextBox 18"/>
          <p:cNvSpPr txBox="1">
            <a:spLocks noChangeArrowheads="1"/>
          </p:cNvSpPr>
          <p:nvPr/>
        </p:nvSpPr>
        <p:spPr bwMode="auto">
          <a:xfrm>
            <a:off x="4724400" y="1431925"/>
            <a:ext cx="42576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solidFill>
                  <a:srgbClr val="006600"/>
                </a:solidFill>
              </a:rPr>
              <a:t>Легализация «теневой» заработной платы</a:t>
            </a:r>
          </a:p>
        </p:txBody>
      </p:sp>
      <p:sp>
        <p:nvSpPr>
          <p:cNvPr id="31753" name="Прямоугольник 1"/>
          <p:cNvSpPr>
            <a:spLocks noChangeArrowheads="1"/>
          </p:cNvSpPr>
          <p:nvPr/>
        </p:nvSpPr>
        <p:spPr bwMode="auto">
          <a:xfrm>
            <a:off x="200025" y="4191000"/>
            <a:ext cx="86296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2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Итоги работы координационных комиссий </a:t>
            </a:r>
          </a:p>
          <a:p>
            <a:pPr algn="ctr" eaLnBrk="0" hangingPunct="0"/>
            <a:r>
              <a:rPr lang="ru-RU" sz="2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сокращению и ликвидации недоимки по налогам и сборам за 2018г.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459163" y="4926013"/>
            <a:ext cx="2314575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175 заседание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28600" y="5513388"/>
            <a:ext cx="8753475" cy="119221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1756" name="TextBox 24"/>
          <p:cNvSpPr txBox="1">
            <a:spLocks noChangeArrowheads="1"/>
          </p:cNvSpPr>
          <p:nvPr/>
        </p:nvSpPr>
        <p:spPr bwMode="auto">
          <a:xfrm>
            <a:off x="1735138" y="5648325"/>
            <a:ext cx="5980112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Рассмотрено: 1082 налогоплательщика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Бюджетный эффект: 2,7 млн.руб. имущественных налогов,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в т.ч. 1,8 млн.руб. транспортного налога</a:t>
            </a: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1447800" y="4038600"/>
            <a:ext cx="617220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31758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5808</TotalTime>
  <Words>2128</Words>
  <Application>Microsoft Office PowerPoint</Application>
  <PresentationFormat>Экран (4:3)</PresentationFormat>
  <Paragraphs>458</Paragraphs>
  <Slides>22</Slides>
  <Notes>22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Исполнительная</vt:lpstr>
      <vt:lpstr>Диаграмма Microsoft Excel</vt:lpstr>
      <vt:lpstr>Лист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Расходы бюджета Бабаевского муниципального района в 2019 году, млн.руб.</vt:lpstr>
      <vt:lpstr> Доля расходов на социальную сферу в бюджете Бабаевского муниципального района в 2019 году, %</vt:lpstr>
      <vt:lpstr>Структура расходов бюджета  Бабаевского муниципального района в 2019 году, млн.руб.</vt:lpstr>
      <vt:lpstr>Презентация PowerPoint</vt:lpstr>
      <vt:lpstr>Капитальные расходы в 2019 году</vt:lpstr>
      <vt:lpstr>Презентация PowerPoint</vt:lpstr>
      <vt:lpstr>Кредиторская задолженность  учреждений, финансируемых из  бюджета района, млн.руб.</vt:lpstr>
      <vt:lpstr>Основные показатели  по исполнению Указов Президента РФ, руб.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Манько</cp:lastModifiedBy>
  <cp:revision>305</cp:revision>
  <cp:lastPrinted>2020-02-21T06:39:17Z</cp:lastPrinted>
  <dcterms:created xsi:type="dcterms:W3CDTF">1601-01-01T00:00:00Z</dcterms:created>
  <dcterms:modified xsi:type="dcterms:W3CDTF">2020-04-17T10:28:39Z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