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8"/>
  </p:notesMasterIdLst>
  <p:handoutMasterIdLst>
    <p:handoutMasterId r:id="rId29"/>
  </p:handoutMasterIdLst>
  <p:sldIdLst>
    <p:sldId id="320" r:id="rId2"/>
    <p:sldId id="322" r:id="rId3"/>
    <p:sldId id="323" r:id="rId4"/>
    <p:sldId id="299" r:id="rId5"/>
    <p:sldId id="302" r:id="rId6"/>
    <p:sldId id="305" r:id="rId7"/>
    <p:sldId id="306" r:id="rId8"/>
    <p:sldId id="304" r:id="rId9"/>
    <p:sldId id="307" r:id="rId10"/>
    <p:sldId id="308" r:id="rId11"/>
    <p:sldId id="310" r:id="rId12"/>
    <p:sldId id="328" r:id="rId13"/>
    <p:sldId id="324" r:id="rId14"/>
    <p:sldId id="326" r:id="rId15"/>
    <p:sldId id="311" r:id="rId16"/>
    <p:sldId id="312" r:id="rId17"/>
    <p:sldId id="321" r:id="rId18"/>
    <p:sldId id="313" r:id="rId19"/>
    <p:sldId id="327" r:id="rId20"/>
    <p:sldId id="314" r:id="rId21"/>
    <p:sldId id="315" r:id="rId22"/>
    <p:sldId id="316" r:id="rId23"/>
    <p:sldId id="317" r:id="rId24"/>
    <p:sldId id="309" r:id="rId25"/>
    <p:sldId id="318" r:id="rId26"/>
    <p:sldId id="319" r:id="rId2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CC"/>
    <a:srgbClr val="FF66CC"/>
    <a:srgbClr val="FF99FF"/>
    <a:srgbClr val="9999FF"/>
    <a:srgbClr val="CC99FF"/>
    <a:srgbClr val="33CCFF"/>
    <a:srgbClr val="CCFFFF"/>
    <a:srgbClr val="66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68815" autoAdjust="0"/>
  </p:normalViewPr>
  <p:slideViewPr>
    <p:cSldViewPr>
      <p:cViewPr>
        <p:scale>
          <a:sx n="50" d="100"/>
          <a:sy n="50" d="100"/>
        </p:scale>
        <p:origin x="-18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_____Microsoft_Excel8.xlsx"/><Relationship Id="rId1" Type="http://schemas.openxmlformats.org/officeDocument/2006/relationships/image" Target="../media/image3.jpeg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CC99"/>
              </a:solidFill>
              <a:ln>
                <a:solidFill>
                  <a:schemeClr val="bg1">
                    <a:lumMod val="8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dPt>
          <c:dPt>
            <c:idx val="1"/>
            <c:bubble3D val="0"/>
            <c:spPr>
              <a:solidFill>
                <a:srgbClr val="3399FF"/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  <a:bevelB/>
              </a:sp3d>
            </c:spPr>
          </c:dPt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35.5</c:v>
                </c:pt>
                <c:pt idx="1">
                  <c:v>64.5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1666666666666666E-3"/>
                  <c:y val="-0.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1666666666666666E-3"/>
                  <c:y val="-3.437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500000000000003E-3"/>
                  <c:y val="-0.1218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666666666666666E-3"/>
                  <c:y val="7.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500000000000001E-2"/>
                  <c:y val="-2.81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Первоначальный бюджет</c:v>
                </c:pt>
                <c:pt idx="1">
                  <c:v>Окончательный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29.2</c:v>
                </c:pt>
                <c:pt idx="1">
                  <c:v>31.3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Первоначальный бюджет</c:v>
                </c:pt>
                <c:pt idx="1">
                  <c:v>Окончательный бюджет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16.600000000000001</c:v>
                </c:pt>
                <c:pt idx="1">
                  <c:v>17.5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5937280"/>
        <c:axId val="190878848"/>
        <c:axId val="0"/>
      </c:bar3DChart>
      <c:catAx>
        <c:axId val="185937280"/>
        <c:scaling>
          <c:orientation val="minMax"/>
        </c:scaling>
        <c:delete val="0"/>
        <c:axPos val="b"/>
        <c:minorGridlines/>
        <c:majorTickMark val="out"/>
        <c:minorTickMark val="none"/>
        <c:tickLblPos val="nextTo"/>
        <c:crossAx val="190878848"/>
        <c:crosses val="autoZero"/>
        <c:auto val="1"/>
        <c:lblAlgn val="ctr"/>
        <c:lblOffset val="100"/>
        <c:noMultiLvlLbl val="0"/>
      </c:catAx>
      <c:valAx>
        <c:axId val="19087884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859372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CC99FF"/>
            </a:solidFill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10000</c:v>
                </c:pt>
                <c:pt idx="1">
                  <c:v>13400</c:v>
                </c:pt>
                <c:pt idx="2">
                  <c:v>7400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166144"/>
        <c:axId val="192425984"/>
        <c:axId val="0"/>
      </c:bar3DChart>
      <c:catAx>
        <c:axId val="192166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2425984"/>
        <c:crosses val="autoZero"/>
        <c:auto val="1"/>
        <c:lblAlgn val="ctr"/>
        <c:lblOffset val="100"/>
        <c:noMultiLvlLbl val="0"/>
      </c:catAx>
      <c:valAx>
        <c:axId val="192425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2166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circle"/>
            <c:size val="8"/>
          </c:marker>
          <c:dPt>
            <c:idx val="0"/>
            <c:marker>
              <c:symbol val="circle"/>
              <c:size val="12"/>
            </c:marker>
            <c:bubble3D val="0"/>
          </c:dPt>
          <c:dPt>
            <c:idx val="1"/>
            <c:marker>
              <c:spPr>
                <a:ln w="76200"/>
              </c:spPr>
            </c:marker>
            <c:bubble3D val="0"/>
            <c:spPr>
              <a:ln w="76200"/>
            </c:spPr>
          </c:dPt>
          <c:dPt>
            <c:idx val="2"/>
            <c:marker>
              <c:spPr>
                <a:ln w="76200"/>
              </c:spPr>
            </c:marker>
            <c:bubble3D val="0"/>
            <c:spPr>
              <a:ln w="76200"/>
            </c:spPr>
          </c:dPt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11.8</c:v>
                </c:pt>
                <c:pt idx="1">
                  <c:v>14.7</c:v>
                </c:pt>
                <c:pt idx="2">
                  <c:v>7.8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2463616"/>
        <c:axId val="192465152"/>
      </c:lineChart>
      <c:catAx>
        <c:axId val="19246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465152"/>
        <c:crosses val="autoZero"/>
        <c:auto val="1"/>
        <c:lblAlgn val="ctr"/>
        <c:lblOffset val="100"/>
        <c:noMultiLvlLbl val="0"/>
      </c:catAx>
      <c:valAx>
        <c:axId val="19246515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2463616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CC99"/>
              </a:solidFill>
              <a:ln>
                <a:solidFill>
                  <a:srgbClr val="00CC99"/>
                </a:solidFill>
              </a:ln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dPt>
          <c:dPt>
            <c:idx val="1"/>
            <c:bubble3D val="0"/>
            <c:spPr>
              <a:solidFill>
                <a:srgbClr val="3399FF"/>
              </a:solidFill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dPt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32.9</c:v>
                </c:pt>
                <c:pt idx="1">
                  <c:v>67.099999999999994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33CCFF"/>
              </a:solidFill>
            </c:spPr>
          </c:dPt>
          <c:dPt>
            <c:idx val="1"/>
            <c:bubble3D val="0"/>
            <c:spPr>
              <a:solidFill>
                <a:srgbClr val="9999FF"/>
              </a:solidFill>
            </c:spPr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FF6699"/>
              </a:solidFill>
            </c:spPr>
          </c:dPt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 на нефтепродукты</c:v>
                </c:pt>
                <c:pt idx="2">
                  <c:v>УСН</c:v>
                </c:pt>
                <c:pt idx="3">
                  <c:v>ЕНВД</c:v>
                </c:pt>
                <c:pt idx="4">
                  <c:v>Прочие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113.2</c:v>
                </c:pt>
                <c:pt idx="1">
                  <c:v>16.8</c:v>
                </c:pt>
                <c:pt idx="2">
                  <c:v>27.9</c:v>
                </c:pt>
                <c:pt idx="3">
                  <c:v>14.8</c:v>
                </c:pt>
                <c:pt idx="4">
                  <c:v>12.9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2.6125206571400994E-3"/>
          <c:y val="0.73710613517060364"/>
          <c:w val="0.99738744195437112"/>
          <c:h val="0.26289386482939631"/>
        </c:manualLayout>
      </c:layout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 доходы</c:v>
                </c:pt>
              </c:strCache>
            </c:strRef>
          </c:tx>
          <c:spPr>
            <a:solidFill>
              <a:srgbClr val="FF99CC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6699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6699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17.2</c:v>
                </c:pt>
                <c:pt idx="1">
                  <c:v>12.9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ЕНВД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17.5</c:v>
                </c:pt>
                <c:pt idx="1">
                  <c:v>14.8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УСН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22</c:v>
                </c:pt>
                <c:pt idx="1">
                  <c:v>27.9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Акцизы на нефтепродукты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999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9999FF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15.2</c:v>
                </c:pt>
                <c:pt idx="1">
                  <c:v>16.8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CCFF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94.3</c:v>
                </c:pt>
                <c:pt idx="1">
                  <c:v>113.2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gapDepth val="0"/>
        <c:shape val="box"/>
        <c:axId val="93013888"/>
        <c:axId val="93015424"/>
        <c:axId val="0"/>
      </c:bar3DChart>
      <c:catAx>
        <c:axId val="93013888"/>
        <c:scaling>
          <c:orientation val="minMax"/>
        </c:scaling>
        <c:delete val="1"/>
        <c:axPos val="b"/>
        <c:majorTickMark val="out"/>
        <c:minorTickMark val="none"/>
        <c:tickLblPos val="nextTo"/>
        <c:crossAx val="93015424"/>
        <c:crosses val="autoZero"/>
        <c:auto val="1"/>
        <c:lblAlgn val="ctr"/>
        <c:lblOffset val="100"/>
        <c:noMultiLvlLbl val="0"/>
      </c:catAx>
      <c:valAx>
        <c:axId val="93015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3013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3CCFF"/>
            </a:solidFill>
          </c:spPr>
          <c:invertIfNegative val="0"/>
          <c:cat>
            <c:strRef>
              <c:f>Лист1!$A$2:$A$9</c:f>
              <c:strCache>
                <c:ptCount val="8"/>
                <c:pt idx="0">
                  <c:v>МО МВД России "Бабаевский"</c:v>
                </c:pt>
                <c:pt idx="1">
                  <c:v>ООО "Бабаеволесторг"</c:v>
                </c:pt>
                <c:pt idx="2">
                  <c:v>БУЗ ВО "Бабаевская ЦРБ"</c:v>
                </c:pt>
                <c:pt idx="3">
                  <c:v>ОАО "Сварочно-монтажный терст"</c:v>
                </c:pt>
                <c:pt idx="4">
                  <c:v>ПАО "Бабаевский ЛПХ"</c:v>
                </c:pt>
                <c:pt idx="5">
                  <c:v>ООО "ГазпромТрансгахУхта"</c:v>
                </c:pt>
                <c:pt idx="6">
                  <c:v>ООО "Стройгаз Трубопроводстрой"</c:v>
                </c:pt>
                <c:pt idx="7">
                  <c:v>ОАО  "РЖД"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1.8</c:v>
                </c:pt>
                <c:pt idx="1">
                  <c:v>2.2999999999999998</c:v>
                </c:pt>
                <c:pt idx="2">
                  <c:v>3.4</c:v>
                </c:pt>
                <c:pt idx="3">
                  <c:v>3.6</c:v>
                </c:pt>
                <c:pt idx="4">
                  <c:v>5.0999999999999996</c:v>
                </c:pt>
                <c:pt idx="5">
                  <c:v>5.7</c:v>
                </c:pt>
                <c:pt idx="6">
                  <c:v>6.5</c:v>
                </c:pt>
                <c:pt idx="7">
                  <c:v>37.9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3047808"/>
        <c:axId val="93221632"/>
        <c:axId val="0"/>
      </c:bar3DChart>
      <c:catAx>
        <c:axId val="930478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3221632"/>
        <c:crosses val="autoZero"/>
        <c:auto val="1"/>
        <c:lblAlgn val="ctr"/>
        <c:lblOffset val="100"/>
        <c:noMultiLvlLbl val="0"/>
      </c:catAx>
      <c:valAx>
        <c:axId val="9322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047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550719354525133E-2"/>
          <c:y val="4.8798797302235956E-2"/>
          <c:w val="0.73958644789307948"/>
          <c:h val="0.832276653709425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Задание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25.3</c:v>
                </c:pt>
                <c:pt idx="1">
                  <c:v>24.4</c:v>
                </c:pt>
                <c:pt idx="2">
                  <c:v>24.5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CC99FF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22.5</c:v>
                </c:pt>
                <c:pt idx="1">
                  <c:v>24.1</c:v>
                </c:pt>
                <c:pt idx="2">
                  <c:v>24.4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0838528"/>
        <c:axId val="90840064"/>
        <c:axId val="0"/>
      </c:bar3DChart>
      <c:catAx>
        <c:axId val="90838528"/>
        <c:scaling>
          <c:orientation val="minMax"/>
        </c:scaling>
        <c:delete val="0"/>
        <c:axPos val="b"/>
        <c:majorTickMark val="out"/>
        <c:minorTickMark val="none"/>
        <c:tickLblPos val="nextTo"/>
        <c:crossAx val="90840064"/>
        <c:crosses val="autoZero"/>
        <c:auto val="1"/>
        <c:lblAlgn val="ctr"/>
        <c:lblOffset val="100"/>
        <c:noMultiLvlLbl val="0"/>
      </c:catAx>
      <c:valAx>
        <c:axId val="90840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0838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13865749723987"/>
          <c:y val="0.42179323029857263"/>
          <c:w val="0.1348850116657207"/>
          <c:h val="0.1353248918209548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6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8.3333333333333332E-3"/>
                  <c:y val="-7.15010644462927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58333333333341E-2"/>
                  <c:y val="-7.15010644462927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Утверждено</c:v>
                </c:pt>
                <c:pt idx="1">
                  <c:v>Исполнено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562</c:v>
                </c:pt>
                <c:pt idx="1">
                  <c:v>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192384"/>
        <c:axId val="178193920"/>
        <c:axId val="0"/>
      </c:bar3DChart>
      <c:catAx>
        <c:axId val="178192384"/>
        <c:scaling>
          <c:orientation val="minMax"/>
        </c:scaling>
        <c:delete val="0"/>
        <c:axPos val="b"/>
        <c:majorTickMark val="out"/>
        <c:minorTickMark val="none"/>
        <c:tickLblPos val="nextTo"/>
        <c:crossAx val="178193920"/>
        <c:crosses val="autoZero"/>
        <c:auto val="1"/>
        <c:lblAlgn val="ctr"/>
        <c:lblOffset val="100"/>
        <c:noMultiLvlLbl val="0"/>
      </c:catAx>
      <c:valAx>
        <c:axId val="178193920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extTo"/>
        <c:crossAx val="178192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pattFill prst="narHorz">
              <a:fgClr>
                <a:srgbClr val="92D050"/>
              </a:fgClr>
              <a:bgClr>
                <a:schemeClr val="bg1"/>
              </a:bgClr>
            </a:pattFill>
          </c:spPr>
          <c:explosion val="25"/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2.9320987654320989E-2"/>
                  <c:y val="0.1318835350620408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7.5617283950617176E-2"/>
                  <c:y val="-8.4180979826834635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</c:dLbl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eparator>
</c:separator>
          </c:dLbls>
          <c:cat>
            <c:strRef>
              <c:f>Лист1!$A$2:$A$3</c:f>
              <c:strCache>
                <c:ptCount val="2"/>
                <c:pt idx="0">
                  <c:v>Социальная сфера</c:v>
                </c:pt>
                <c:pt idx="1">
                  <c:v>Прочие отрасли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78.599999999999994</c:v>
                </c:pt>
                <c:pt idx="1">
                  <c:v>21.4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90"/>
      <c:rotY val="11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"/>
              <a:bevelB w="19050"/>
            </a:sp3d>
          </c:spPr>
          <c:explosion val="25"/>
          <c:dPt>
            <c:idx val="0"/>
            <c:bubble3D val="0"/>
            <c:explosion val="20"/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76200"/>
              <a:scene3d>
                <a:camera prst="orthographicFront"/>
                <a:lightRig rig="threePt" dir="t"/>
              </a:scene3d>
              <a:sp3d>
                <a:bevelT w="6350"/>
                <a:bevelB w="19050"/>
              </a:sp3d>
            </c:spPr>
          </c:dPt>
          <c:dLbls>
            <c:dLbl>
              <c:idx val="0"/>
              <c:layout>
                <c:manualLayout>
                  <c:x val="-4.4869446954107571E-2"/>
                  <c:y val="5.808026015234624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17808547974276384"/>
                  <c:y val="-3.210566561130359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-0.12045134348988451"/>
                  <c:y val="2.215146157785384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5.5851412157227498E-2"/>
                  <c:y val="-6.258886747774737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6.0060246714067851E-2"/>
                  <c:y val="-9.747951251435488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6"/>
              <c:layout>
                <c:manualLayout>
                  <c:x val="8.1462092740870309E-2"/>
                  <c:y val="-2.868579390140611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4.9883716886320768E-2"/>
                  <c:y val="1.519991432442577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8"/>
              <c:layout>
                <c:manualLayout>
                  <c:x val="7.1986665364354996E-2"/>
                  <c:y val="0.1398953753329696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образование</c:v>
                </c:pt>
                <c:pt idx="2">
                  <c:v>межбюджетные трансферты</c:v>
                </c:pt>
                <c:pt idx="3">
                  <c:v>социальная политика</c:v>
                </c:pt>
                <c:pt idx="4">
                  <c:v>культура</c:v>
                </c:pt>
                <c:pt idx="5">
                  <c:v>национальная экономика</c:v>
                </c:pt>
                <c:pt idx="6">
                  <c:v>физкультура и спорт</c:v>
                </c:pt>
                <c:pt idx="7">
                  <c:v>ЖКХ</c:v>
                </c:pt>
                <c:pt idx="8">
                  <c:v>прочие отрасли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56.6</c:v>
                </c:pt>
                <c:pt idx="1">
                  <c:v>378.5</c:v>
                </c:pt>
                <c:pt idx="2">
                  <c:v>31.3</c:v>
                </c:pt>
                <c:pt idx="3">
                  <c:v>8.9</c:v>
                </c:pt>
                <c:pt idx="4">
                  <c:v>32.4</c:v>
                </c:pt>
                <c:pt idx="5">
                  <c:v>22.2</c:v>
                </c:pt>
                <c:pt idx="6">
                  <c:v>14.6</c:v>
                </c:pt>
                <c:pt idx="7">
                  <c:v>7.6</c:v>
                </c:pt>
                <c:pt idx="8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0.58557</cdr:x>
      <cdr:y>0.23385</cdr:y>
    </cdr:from>
    <cdr:to>
      <cdr:x>0.79225</cdr:x>
      <cdr:y>0.42946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0800" y="10931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35,5 %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0.27235</cdr:x>
      <cdr:y>0.41316</cdr:y>
    </cdr:from>
    <cdr:to>
      <cdr:x>0.47902</cdr:x>
      <cdr:y>0.60878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04975" y="19313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64,5 %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0.57895</cdr:x>
      <cdr:y>0.30769</cdr:y>
    </cdr:from>
    <cdr:to>
      <cdr:x>0.78947</cdr:x>
      <cdr:y>0.53846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14600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32,9 %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0.25567</cdr:x>
      <cdr:y>0.48077</cdr:y>
    </cdr:from>
    <cdr:to>
      <cdr:x>0.46619</cdr:x>
      <cdr:y>0.71154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10462" y="1905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67,1 %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0.60148</cdr:x>
      <cdr:y>0.4125</cdr:y>
    </cdr:from>
    <cdr:to>
      <cdr:x>0.75665</cdr:x>
      <cdr:y>0.52917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79129" y="2514600"/>
          <a:ext cx="768557" cy="711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61,0 %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0.01538</cdr:x>
      <cdr:y>0.2625</cdr:y>
    </cdr:from>
    <cdr:to>
      <cdr:x>0.11538</cdr:x>
      <cdr:y>0.35417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200" y="1600200"/>
          <a:ext cx="495300" cy="5588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15,0 %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0.07937</cdr:x>
      <cdr:y>0.48333</cdr:y>
    </cdr:from>
    <cdr:to>
      <cdr:x>0.17937</cdr:x>
      <cdr:y>0.63505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81000" y="2209800"/>
          <a:ext cx="480060" cy="693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9,1 %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0.21538</cdr:x>
      <cdr:y>0.1875</cdr:y>
    </cdr:from>
    <cdr:to>
      <cdr:x>0.31721</cdr:x>
      <cdr:y>0.2875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066800" y="1143000"/>
          <a:ext cx="504353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8,0 %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</cdr:x>
      <cdr:y>0.1625</cdr:y>
    </cdr:from>
    <cdr:to>
      <cdr:x>0.5</cdr:x>
      <cdr:y>0.31421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981200" y="990600"/>
          <a:ext cx="495300" cy="9248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6,9 %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0.52229</cdr:x>
      <cdr:y>0.15533</cdr:y>
    </cdr:from>
    <cdr:to>
      <cdr:x>0.62664</cdr:x>
      <cdr:y>0.27878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76836" y="958702"/>
          <a:ext cx="914400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6,5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0.47962</cdr:x>
      <cdr:y>0.37037</cdr:y>
    </cdr:from>
    <cdr:to>
      <cdr:x>0.58397</cdr:x>
      <cdr:y>0.51852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02953" y="2286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5,1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0.4636</cdr:x>
      <cdr:y>0.48148</cdr:y>
    </cdr:from>
    <cdr:to>
      <cdr:x>0.56795</cdr:x>
      <cdr:y>0.62963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062507" y="2971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3,6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0.44348</cdr:x>
      <cdr:y>0.58025</cdr:y>
    </cdr:from>
    <cdr:to>
      <cdr:x>0.54783</cdr:x>
      <cdr:y>0.7284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886200" y="3581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3,4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0.41855</cdr:x>
      <cdr:y>0.69136</cdr:y>
    </cdr:from>
    <cdr:to>
      <cdr:x>0.5229</cdr:x>
      <cdr:y>0.83951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667752" y="4267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2,3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0.39292</cdr:x>
      <cdr:y>0.79012</cdr:y>
    </cdr:from>
    <cdr:to>
      <cdr:x>0.49727</cdr:x>
      <cdr:y>0.93827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443177" y="4876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rPr>
            <a:t>1,8</a:t>
          </a:r>
          <a:endParaRPr lang="ru-RU" sz="2800" b="1" dirty="0">
            <a:solidFill>
              <a:srgbClr val="6600FF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0.10838</cdr:x>
      <cdr:y>0.32432</cdr:y>
    </cdr:from>
    <cdr:to>
      <cdr:x>0.20829</cdr:x>
      <cdr:y>0.48649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2016" y="182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0.15083</cdr:x>
      <cdr:y>0.04054</cdr:y>
    </cdr:from>
    <cdr:to>
      <cdr:x>0.23408</cdr:x>
      <cdr:y>0.12162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80485" y="228600"/>
          <a:ext cx="762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25,3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0.2091</cdr:x>
      <cdr:y>0.51351</cdr:y>
    </cdr:from>
    <cdr:to>
      <cdr:x>0.29235</cdr:x>
      <cdr:y>0.59459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913885" y="2895600"/>
          <a:ext cx="762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22,5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0.27778</cdr:x>
      <cdr:y>0.40407</cdr:y>
    </cdr:from>
    <cdr:to>
      <cdr:x>0.41667</cdr:x>
      <cdr:y>0.52192</cdr:y>
    </cdr:to>
    <cdr:sp macro="" textlink="">
      <cdr:nvSpPr>
        <cdr:cNvPr id="2" name="Прямоугольник с двумя скругленными соседними углами 1"/>
        <cdr:cNvSpPr/>
      </cdr:nvSpPr>
      <cdr:spPr>
        <a:xfrm xmlns:a="http://schemas.openxmlformats.org/drawingml/2006/main">
          <a:off x="2286000" y="1828800"/>
          <a:ext cx="1143000" cy="533385"/>
        </a:xfrm>
        <a:prstGeom xmlns:a="http://schemas.openxmlformats.org/drawingml/2006/main" prst="round2Same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dirty="0" smtClean="0">
              <a:solidFill>
                <a:schemeClr val="tx1"/>
              </a:solidFill>
            </a:rPr>
            <a:t>78,6%</a:t>
          </a:r>
          <a:endParaRPr lang="ru-RU" sz="2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0.62037</cdr:x>
      <cdr:y>0.25254</cdr:y>
    </cdr:from>
    <cdr:to>
      <cdr:x>0.74074</cdr:x>
      <cdr:y>0.3704</cdr:y>
    </cdr:to>
    <cdr:sp macro="" textlink="">
      <cdr:nvSpPr>
        <cdr:cNvPr id="3" name="Прямоугольник с двумя скругленными соседними углами 2"/>
        <cdr:cNvSpPr/>
      </cdr:nvSpPr>
      <cdr:spPr>
        <a:xfrm xmlns:a="http://schemas.openxmlformats.org/drawingml/2006/main">
          <a:off x="5105400" y="1143000"/>
          <a:ext cx="990600" cy="533400"/>
        </a:xfrm>
        <a:prstGeom xmlns:a="http://schemas.openxmlformats.org/drawingml/2006/main" prst="round2SameRect">
          <a:avLst>
            <a:gd name="adj1" fmla="val 0"/>
            <a:gd name="adj2" fmla="val 0"/>
          </a:avLst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dirty="0" smtClean="0">
              <a:solidFill>
                <a:schemeClr val="tx1"/>
              </a:solidFill>
            </a:rPr>
            <a:t>21,4%</a:t>
          </a:r>
          <a:endParaRPr lang="ru-RU" sz="24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399D78F1-55BE-4AB2-9A2D-357FFEEC58EB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01EF309C-C20C-4F9B-94E6-D48AF783D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96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28E9CD5E-88D3-4647-9B76-9282D6370858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CEB33B7-57AF-47D6-A7D2-C1A00154F6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325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04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87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841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25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934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934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97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914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0933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04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832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4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29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9681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29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5698" name="Rectangle 3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25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6C2E58-7108-44F9-8E17-63F10659060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986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366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66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207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66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54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08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70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54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ru-RU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33B7-57AF-47D6-A7D2-C1A00154F6A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143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ABC076-3443-4565-B25B-D7E3182F76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263B9-A51E-4AB9-B07D-51A8C86720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118150-D4CA-4CD2-BA07-2F197D7F6F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701AE-7643-4FFC-9BDE-3CBDD9BCA9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A4C03-0506-4A04-A8CF-4E348446EA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41D89-9EDA-4341-986D-58709335FE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3F3F7-7A49-4165-B6E5-6F81E38F7D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A6903F-9FD4-4C14-82E3-453CC98C25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60A4B-40AA-4709-AEF1-26BE0542B1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AB25D-C959-4549-AA0B-002A8723FC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4B35F-23B9-44F7-A189-DB6E7FB717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8DABCACD-D485-481D-9DB0-6F8578AE5E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2.xls"/><Relationship Id="rId5" Type="http://schemas.openxmlformats.org/officeDocument/2006/relationships/image" Target="../media/image9.png"/><Relationship Id="rId4" Type="http://schemas.openxmlformats.org/officeDocument/2006/relationships/oleObject" Target="../embeddings/_____Microsoft_Excel_97-20031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babaevoamr@vologda.ru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zhevskoy.midural.ru/" TargetMode="External"/><Relationship Id="rId5" Type="http://schemas.openxmlformats.org/officeDocument/2006/relationships/hyperlink" Target="http://www.babaevo-adm/" TargetMode="External"/><Relationship Id="rId4" Type="http://schemas.openxmlformats.org/officeDocument/2006/relationships/hyperlink" Target="mailto:finupr01@mail.ru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81000"/>
            <a:ext cx="8839200" cy="882650"/>
          </a:xfrm>
        </p:spPr>
        <p:txBody>
          <a:bodyPr rtlCol="0">
            <a:noAutofit/>
          </a:bodyPr>
          <a:lstStyle/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1000" b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10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1000" b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>
              <a:defRPr/>
            </a:pPr>
            <a:endParaRPr lang="ru-RU" sz="3200" b="1" dirty="0" smtClean="0">
              <a:solidFill>
                <a:srgbClr val="0051A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 </a:t>
            </a:r>
          </a:p>
          <a:p>
            <a:pPr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 основе отчета </a:t>
            </a:r>
          </a:p>
          <a:p>
            <a:pPr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</a:p>
          <a:p>
            <a:pPr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Бабаевского муниципального района </a:t>
            </a:r>
          </a:p>
          <a:p>
            <a:pPr>
              <a:defRPr/>
            </a:pP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b="1" dirty="0" smtClean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3200" b="1" dirty="0">
                <a:solidFill>
                  <a:srgbClr val="0051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2400" y="5410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163558"/>
                </a:solidFill>
                <a:latin typeface="Calibri" pitchFamily="34" charset="0"/>
              </a:rPr>
              <a:t>З</a:t>
            </a:r>
            <a:r>
              <a:rPr lang="ru-RU" b="1" dirty="0" smtClean="0">
                <a:solidFill>
                  <a:srgbClr val="163558"/>
                </a:solidFill>
                <a:latin typeface="Calibri" pitchFamily="34" charset="0"/>
              </a:rPr>
              <a:t>аместитель  руководителя </a:t>
            </a:r>
          </a:p>
          <a:p>
            <a:r>
              <a:rPr lang="ru-RU" b="1" dirty="0" smtClean="0">
                <a:solidFill>
                  <a:srgbClr val="163558"/>
                </a:solidFill>
                <a:latin typeface="Calibri" pitchFamily="34" charset="0"/>
              </a:rPr>
              <a:t>администрации  района,</a:t>
            </a:r>
          </a:p>
          <a:p>
            <a:r>
              <a:rPr lang="ru-RU" b="1" dirty="0" smtClean="0">
                <a:solidFill>
                  <a:srgbClr val="163558"/>
                </a:solidFill>
                <a:latin typeface="Calibri" pitchFamily="34" charset="0"/>
              </a:rPr>
              <a:t>начальник </a:t>
            </a:r>
            <a:r>
              <a:rPr lang="ru-RU" b="1" dirty="0">
                <a:solidFill>
                  <a:srgbClr val="163558"/>
                </a:solidFill>
                <a:latin typeface="Calibri" pitchFamily="34" charset="0"/>
              </a:rPr>
              <a:t>финансового </a:t>
            </a:r>
            <a:r>
              <a:rPr lang="ru-RU" b="1" dirty="0" smtClean="0">
                <a:solidFill>
                  <a:srgbClr val="163558"/>
                </a:solidFill>
                <a:latin typeface="Calibri" pitchFamily="34" charset="0"/>
              </a:rPr>
              <a:t>управления</a:t>
            </a:r>
            <a:endParaRPr lang="ru-RU" b="1" dirty="0">
              <a:solidFill>
                <a:srgbClr val="163558"/>
              </a:solidFill>
              <a:latin typeface="Calibri" pitchFamily="34" charset="0"/>
            </a:endParaRPr>
          </a:p>
          <a:p>
            <a:r>
              <a:rPr lang="ru-RU" b="1" dirty="0" err="1" smtClean="0">
                <a:solidFill>
                  <a:srgbClr val="163558"/>
                </a:solidFill>
                <a:latin typeface="Calibri" pitchFamily="34" charset="0"/>
              </a:rPr>
              <a:t>Е.В.Морозова</a:t>
            </a:r>
            <a:r>
              <a:rPr lang="ru-RU" b="1" dirty="0" smtClean="0">
                <a:solidFill>
                  <a:srgbClr val="163558"/>
                </a:solidFill>
                <a:latin typeface="Calibri" pitchFamily="34" charset="0"/>
              </a:rPr>
              <a:t> </a:t>
            </a:r>
            <a:endParaRPr lang="ru-RU" b="1" dirty="0">
              <a:solidFill>
                <a:srgbClr val="163558"/>
              </a:solidFill>
              <a:latin typeface="Calibri" pitchFamily="34" charset="0"/>
            </a:endParaRPr>
          </a:p>
        </p:txBody>
      </p:sp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52400"/>
            <a:ext cx="9348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63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0304150"/>
              </p:ext>
            </p:extLst>
          </p:nvPr>
        </p:nvGraphicFramePr>
        <p:xfrm>
          <a:off x="448315" y="457200"/>
          <a:ext cx="9152885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720165" y="176604"/>
            <a:ext cx="842383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задания по сбору транспортного налога с физических лиц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6096000"/>
            <a:ext cx="7848600" cy="533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096000"/>
            <a:ext cx="1440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% исполнения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задания: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614282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88,9 %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612333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98,8 %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4750" y="6131867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99,5 %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3881150" y="1499191"/>
            <a:ext cx="7620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24,4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4409500" y="1796902"/>
            <a:ext cx="7620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24,1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5867400" y="1295400"/>
            <a:ext cx="7620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24,5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6400800" y="1447800"/>
            <a:ext cx="762000" cy="457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24,4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08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03894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Бабаевского муниципального района в 2018 году, млн.руб.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356709"/>
              </p:ext>
            </p:extLst>
          </p:nvPr>
        </p:nvGraphicFramePr>
        <p:xfrm>
          <a:off x="1403648" y="1916832"/>
          <a:ext cx="7056784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37084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Утверждено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Исполнено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Процент исполнения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Объем расходов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562,0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553,0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98,4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85064512"/>
              </p:ext>
            </p:extLst>
          </p:nvPr>
        </p:nvGraphicFramePr>
        <p:xfrm>
          <a:off x="1524000" y="3573016"/>
          <a:ext cx="609600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76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0"/>
            <a:ext cx="8801100" cy="685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b="1" dirty="0"/>
              <a:t>Исполнение плана по </a:t>
            </a:r>
            <a:r>
              <a:rPr lang="ru-RU" sz="2000" b="1" dirty="0" smtClean="0"/>
              <a:t>разделам</a:t>
            </a:r>
            <a:br>
              <a:rPr lang="ru-RU" sz="2000" b="1" dirty="0" smtClean="0"/>
            </a:br>
            <a:r>
              <a:rPr lang="ru-RU" sz="2000" b="1" dirty="0" smtClean="0"/>
              <a:t> бюджетной классификации расходов бюджета района, </a:t>
            </a:r>
            <a:r>
              <a:rPr lang="ru-RU" sz="2000" b="1" dirty="0" err="1" smtClean="0"/>
              <a:t>тыс.руб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682874"/>
              </p:ext>
            </p:extLst>
          </p:nvPr>
        </p:nvGraphicFramePr>
        <p:xfrm>
          <a:off x="152399" y="673277"/>
          <a:ext cx="8839202" cy="620093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979862"/>
                <a:gridCol w="485637"/>
                <a:gridCol w="1231861"/>
                <a:gridCol w="1057151"/>
                <a:gridCol w="1170290"/>
                <a:gridCol w="914401"/>
              </a:tblGrid>
              <a:tr h="10655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Наименование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</a:rPr>
                        <a:t>раздел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план в соответствии с первоначальным бюджетом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план в окончательной </a:t>
                      </a:r>
                      <a:r>
                        <a:rPr lang="ru-RU" sz="1400" u="none" strike="noStrike" dirty="0" smtClean="0">
                          <a:effectLst/>
                        </a:rPr>
                        <a:t>редакции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2018 год (факт)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% отклонений (+ рост;-снижение)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ctr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Общегосударственные вопросы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01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53178,6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58766,5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56566,5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6,4%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510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03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318,0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292,8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292,6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-8,0%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Национальная экономика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04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17156,0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28828,3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22277,5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29,9%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05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3370,3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7585,9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7585,9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125,1%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Охрана окружающей среды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06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202,3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58,0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58,0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-71,3%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Образование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07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323704,9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378767,3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378538,6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16,9%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Культура, кинематография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08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28207,8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32410,1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32410,1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14,9%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Здравоохранение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09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251,9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251,9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251,9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0,0%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Социальная политика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10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8533,6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8942,7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8942,7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4,8%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Физическая культура и спорт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11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15214,4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14712,4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14600,5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-4,0%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510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Обслуживание государственного и муниципального долга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13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200,0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110,3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110,3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-44,9%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97482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14</a:t>
                      </a:r>
                      <a:endParaRPr lang="ru-RU" sz="16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29170,5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>
                          <a:effectLst/>
                        </a:rPr>
                        <a:t>31311,5</a:t>
                      </a:r>
                      <a:endParaRPr lang="ru-RU" sz="1600" b="0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31311,5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</a:rPr>
                        <a:t>7,3%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  <a:tr h="312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ИТОГО расходов</a:t>
                      </a:r>
                      <a:endParaRPr lang="ru-RU" sz="18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479508,3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562037,7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552946,2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15,3%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7" marR="7207" marT="7207" marB="0" anchor="b"/>
                </a:tc>
              </a:tr>
            </a:tbl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86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"/>
            <a:ext cx="8534400" cy="800100"/>
          </a:xfrm>
        </p:spPr>
        <p:txBody>
          <a:bodyPr/>
          <a:lstStyle/>
          <a:p>
            <a:r>
              <a:rPr lang="ru-RU" sz="2400" b="1" dirty="0" smtClean="0"/>
              <a:t>Исполнение плана по расходам бюджета в разрезе муниципальных программ, </a:t>
            </a:r>
            <a:r>
              <a:rPr lang="ru-RU" sz="2400" b="1" dirty="0" err="1" smtClean="0"/>
              <a:t>тыс.руб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777698"/>
              </p:ext>
            </p:extLst>
          </p:nvPr>
        </p:nvGraphicFramePr>
        <p:xfrm>
          <a:off x="-1" y="958731"/>
          <a:ext cx="9144001" cy="571267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262303"/>
                <a:gridCol w="1070467"/>
                <a:gridCol w="1010442"/>
                <a:gridCol w="1050461"/>
                <a:gridCol w="750328"/>
              </a:tblGrid>
              <a:tr h="6829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Наименование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план </a:t>
                      </a:r>
                      <a:r>
                        <a:rPr lang="ru-RU" sz="1400" u="none" strike="noStrike" dirty="0" smtClean="0">
                          <a:effectLst/>
                        </a:rPr>
                        <a:t>первоначальный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план </a:t>
                      </a:r>
                      <a:r>
                        <a:rPr lang="ru-RU" sz="1400" u="none" strike="noStrike" dirty="0" smtClean="0">
                          <a:effectLst/>
                        </a:rPr>
                        <a:t> окончательный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2018 год (факт)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% </a:t>
                      </a:r>
                      <a:r>
                        <a:rPr lang="ru-RU" sz="1400" u="none" strike="noStrike" dirty="0" smtClean="0">
                          <a:effectLst/>
                        </a:rPr>
                        <a:t>отклонений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ctr"/>
                </a:tc>
              </a:tr>
              <a:tr h="379969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 Муниципальная программа "Развитие системы образования Бабаевского муниципального района на 2014-2018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324804,9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374 678,60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374 338,00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15,3%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495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>
                          <a:effectLst/>
                        </a:rPr>
                        <a:t> Муниципальная программа "Развитие отрасли "Культура" в Бабаевском  муниципальном районе на 2016-2020 годы"</a:t>
                      </a:r>
                      <a:endParaRPr lang="ru-RU" sz="135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37256,4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45 072,60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45 072,60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21,0%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389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>
                          <a:effectLst/>
                        </a:rPr>
                        <a:t>Муниципальная программа "Развитие физической культуры и спорта в Бабаевском  муниципальном районе на 2015-2020 годы"</a:t>
                      </a:r>
                      <a:endParaRPr lang="ru-RU" sz="135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10143,8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10 906,60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10 906,60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7,5%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399208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"Молодежь Бабаевского района на 2015-2020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275,0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275,00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275,00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0,0%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442496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 программа "Развитие системы муниципальной службы в органах местного самоуправления в  Бабаевском муниципальном районе на 2017-2021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100,0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136,60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136,60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36,6%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480974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>
                          <a:effectLst/>
                        </a:rPr>
                        <a:t>Муниципальная программа "Управление и распоряжение муниципальным имуществом Бабаевского муниципального района на 2018-2020 годы"</a:t>
                      </a:r>
                      <a:endParaRPr lang="ru-RU" sz="135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4461,5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4 699,90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4 699,90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5,3%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428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"Развитие малого и среднего предпринимательства в Бабаевском муниципальном районе на 2016-2020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100,0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315,20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315,20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215,2%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428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>
                          <a:effectLst/>
                        </a:rPr>
                        <a:t>Муниципальная программа "Формирование современной городской среды на территории Бабаевского муниципального района на 2018-2020 годы"</a:t>
                      </a:r>
                      <a:endParaRPr lang="ru-RU" sz="135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2 283,60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2 283,60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100,0%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  <a:tr h="399208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"Обеспечение законности, правопорядка и общественной безопасности в Бабаевском муниципальном районе на 2014-2020 годы" 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318,0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339,40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339,40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6,7%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0" marR="4810" marT="4810" marB="0" anchor="b"/>
                </a:tc>
              </a:tr>
            </a:tbl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692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0"/>
            <a:ext cx="8229600" cy="800100"/>
          </a:xfrm>
        </p:spPr>
        <p:txBody>
          <a:bodyPr/>
          <a:lstStyle/>
          <a:p>
            <a:r>
              <a:rPr lang="ru-RU" sz="2400" b="1" dirty="0" smtClean="0"/>
              <a:t>Исполнение плана по расходам бюджета в разрезе муниципальных программ, </a:t>
            </a:r>
            <a:r>
              <a:rPr lang="ru-RU" sz="2400" b="1" dirty="0" err="1" smtClean="0"/>
              <a:t>тыс.руб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391288"/>
              </p:ext>
            </p:extLst>
          </p:nvPr>
        </p:nvGraphicFramePr>
        <p:xfrm>
          <a:off x="0" y="762000"/>
          <a:ext cx="9143999" cy="601697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262302"/>
                <a:gridCol w="1070468"/>
                <a:gridCol w="1010442"/>
                <a:gridCol w="962588"/>
                <a:gridCol w="838199"/>
              </a:tblGrid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Наименование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</a:t>
                      </a:r>
                      <a:r>
                        <a:rPr lang="ru-RU" sz="1400" u="none" strike="noStrike" dirty="0" smtClean="0">
                          <a:effectLst/>
                        </a:rPr>
                        <a:t>план первоначальный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Годовой план </a:t>
                      </a:r>
                      <a:r>
                        <a:rPr lang="ru-RU" sz="1400" u="none" strike="noStrike" dirty="0" smtClean="0">
                          <a:effectLst/>
                        </a:rPr>
                        <a:t> окончательный</a:t>
                      </a:r>
                      <a:endParaRPr lang="ru-RU" sz="14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2018 год (факт)</a:t>
                      </a:r>
                      <a:endParaRPr lang="ru-RU" sz="14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% </a:t>
                      </a:r>
                      <a:r>
                        <a:rPr lang="ru-RU" sz="1400" u="none" strike="noStrike" dirty="0" smtClean="0">
                          <a:effectLst/>
                        </a:rPr>
                        <a:t>отклонений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ctr"/>
                </a:tc>
              </a:tr>
              <a:tr h="434606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 smtClean="0">
                          <a:effectLst/>
                        </a:rPr>
                        <a:t>Муниципальная </a:t>
                      </a:r>
                      <a:r>
                        <a:rPr lang="ru-RU" sz="1350" u="none" strike="noStrike" dirty="0">
                          <a:effectLst/>
                        </a:rPr>
                        <a:t>программа "Энергосбережение на территории Бабаевского муниципального района на 2016-2018 </a:t>
                      </a:r>
                      <a:r>
                        <a:rPr lang="ru-RU" sz="1350" u="none" strike="noStrike" dirty="0" smtClean="0">
                          <a:effectLst/>
                        </a:rPr>
                        <a:t>годы«</a:t>
                      </a:r>
                      <a:endParaRPr lang="ru-RU" sz="135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2370,3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3 391,10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3 391,10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43,1%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"Развитие автомобильных дорог местного значения и улично-дорожной сети на территории Бабаевского муниципального района на 2016-2018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16156,0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27 739,70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21 245,60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31,5%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 Муниципальная программа "Охрана окружающей среды и обеспечение экологической безопасности на территории Бабаевского муниципального района на 2016-2020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200,0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55,70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55,70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-72,2%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"Управление муниципальными финансами Бабаевского муниципального района на 2015-2020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35107,0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37 328,30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37 328,30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6,3%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722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"Сохранение и развитие сельскохозяйственного производства на территории Бабаевского муниципального района на 2016-2020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500,0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287,00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287,00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-42,6%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 программа "Информатизация администрации Бабаевского муниципального района на 2016-2018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258,0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1 255,20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1 255,20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386,5%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1016286">
                <a:tc>
                  <a:txBody>
                    <a:bodyPr/>
                    <a:lstStyle/>
                    <a:p>
                      <a:pPr algn="l" fontAlgn="b"/>
                      <a:r>
                        <a:rPr lang="ru-RU" sz="1350" u="none" strike="noStrike" dirty="0">
                          <a:effectLst/>
                        </a:rPr>
                        <a:t>Муниципальная программа "Развитие муниципального учреждения "Многофункциональный центр организации предоставления государственных и муниципальных услуг Бабаевского муниципального района" на 2018-2022 годы"</a:t>
                      </a:r>
                      <a:endParaRPr lang="ru-RU" sz="135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3415,5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3 433,70</a:t>
                      </a:r>
                      <a:endParaRPr lang="ru-RU" sz="1400" b="1" i="1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3 433,70</a:t>
                      </a:r>
                      <a:endParaRPr lang="ru-RU" sz="14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0,5%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  <a:tr h="24256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</a:rPr>
                        <a:t>ИТОГО </a:t>
                      </a:r>
                      <a:r>
                        <a:rPr lang="ru-RU" sz="1600" b="1" u="none" strike="noStrike" dirty="0" smtClean="0">
                          <a:effectLst/>
                        </a:rPr>
                        <a:t>расходов по муниципальным программам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435 466,40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512 198,20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505 363,40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116,1</a:t>
                      </a:r>
                      <a:endParaRPr lang="ru-RU" sz="16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33" marR="5433" marT="5433" marB="0" anchor="b"/>
                </a:tc>
              </a:tr>
            </a:tbl>
          </a:graphicData>
        </a:graphic>
      </p:graphicFrame>
      <p:pic>
        <p:nvPicPr>
          <p:cNvPr id="4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20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99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Доля расходов на социальную сферу в бюджете Бабаевского муниципального района в 2018 году, 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944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01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расходов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Бабаевского муниципального района в 2018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году, млн.руб.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486854"/>
              </p:ext>
            </p:extLst>
          </p:nvPr>
        </p:nvGraphicFramePr>
        <p:xfrm>
          <a:off x="-2124744" y="1124744"/>
          <a:ext cx="10811544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60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96334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Финансовая помощь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бюджета района поселениям района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2018 году(млн.руб.)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96325272"/>
              </p:ext>
            </p:extLst>
          </p:nvPr>
        </p:nvGraphicFramePr>
        <p:xfrm>
          <a:off x="228599" y="1447800"/>
          <a:ext cx="7821381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95325" cy="85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верх 5"/>
          <p:cNvSpPr/>
          <p:nvPr/>
        </p:nvSpPr>
        <p:spPr>
          <a:xfrm>
            <a:off x="7686674" y="1676400"/>
            <a:ext cx="1457326" cy="2895600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032477" y="2524035"/>
            <a:ext cx="71288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Рост</a:t>
            </a:r>
          </a:p>
          <a:p>
            <a:pPr algn="ctr"/>
            <a:endParaRPr lang="ru-RU" b="1" dirty="0" smtClean="0"/>
          </a:p>
          <a:p>
            <a:pPr algn="ctr"/>
            <a:r>
              <a:rPr lang="ru-RU" sz="2400" b="1" dirty="0" smtClean="0"/>
              <a:t> 6,6</a:t>
            </a:r>
          </a:p>
          <a:p>
            <a:pPr algn="ctr"/>
            <a:r>
              <a:rPr lang="ru-RU" sz="2400" b="1" dirty="0" smtClean="0"/>
              <a:t> %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080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Капитальные расходы в 2018 году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895244"/>
              </p:ext>
            </p:extLst>
          </p:nvPr>
        </p:nvGraphicFramePr>
        <p:xfrm>
          <a:off x="0" y="743212"/>
          <a:ext cx="8991600" cy="612722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328115"/>
                <a:gridCol w="1663485"/>
              </a:tblGrid>
              <a:tr h="69771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Наименование расходов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Сумма, </a:t>
                      </a:r>
                      <a:r>
                        <a:rPr lang="ru-RU" sz="2000" dirty="0" err="1" smtClean="0"/>
                        <a:t>тыс.руб</a:t>
                      </a:r>
                      <a:r>
                        <a:rPr lang="ru-RU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Строительство стадиона у школы</a:t>
                      </a:r>
                      <a:r>
                        <a:rPr lang="ru-RU" baseline="0" dirty="0" smtClean="0"/>
                        <a:t> №65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9269,0</a:t>
                      </a:r>
                      <a:endParaRPr lang="ru-RU" dirty="0"/>
                    </a:p>
                  </a:txBody>
                  <a:tcPr/>
                </a:tc>
              </a:tr>
              <a:tr h="637044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современной городской среды (ремонт дворовых территорий)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2283,6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Ремонт школы №1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13497,9</a:t>
                      </a:r>
                      <a:endParaRPr lang="ru-RU" dirty="0"/>
                    </a:p>
                  </a:txBody>
                  <a:tcPr/>
                </a:tc>
              </a:tr>
              <a:tr h="637044"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</a:t>
                      </a:r>
                      <a:r>
                        <a:rPr lang="ru-RU" baseline="0" dirty="0" smtClean="0"/>
                        <a:t> проектно-сметной документации детской школы искусств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4796,5</a:t>
                      </a:r>
                      <a:endParaRPr lang="ru-RU" dirty="0"/>
                    </a:p>
                  </a:txBody>
                  <a:tcPr/>
                </a:tc>
              </a:tr>
              <a:tr h="637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Проектные изыскания по физкультурно-оздоровительному комплексу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269,6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Ремонт водопровода (в рамках проекта «Народный бюджет»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1412,7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Установка памятника воинам-интернационалистам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991,1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Приобретение оргтехники</a:t>
                      </a:r>
                      <a:r>
                        <a:rPr lang="ru-RU" baseline="0" dirty="0" smtClean="0"/>
                        <a:t> для учреждений района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844,1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Приобретение оборудования, мебели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1894,0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Приобретение оборудования  в рамках </a:t>
                      </a:r>
                      <a:r>
                        <a:rPr lang="ru-RU" dirty="0" smtClean="0"/>
                        <a:t>МП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«Энергосбережение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294,7</a:t>
                      </a:r>
                      <a:endParaRPr lang="ru-RU" dirty="0"/>
                    </a:p>
                  </a:txBody>
                  <a:tcPr/>
                </a:tc>
              </a:tr>
              <a:tr h="438243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Комплектование книжных фондов библиотек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321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" y="381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</a:rPr>
              <a:t>Социально-значимые проекты </a:t>
            </a:r>
          </a:p>
          <a:p>
            <a:pPr algn="ctr"/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</a:rPr>
              <a:t>в сфере дорожного хозяйства в 2018 году.</a:t>
            </a: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82638"/>
              </p:ext>
            </p:extLst>
          </p:nvPr>
        </p:nvGraphicFramePr>
        <p:xfrm>
          <a:off x="152399" y="956310"/>
          <a:ext cx="8915400" cy="5575684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876801"/>
                <a:gridCol w="1981200"/>
                <a:gridCol w="2057399"/>
              </a:tblGrid>
              <a:tr h="4173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Общая протяженность, км.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</a:t>
                      </a:r>
                      <a:r>
                        <a:rPr lang="ru-RU" sz="1600" baseline="0" dirty="0" smtClean="0"/>
                        <a:t> финансирования, млн.руб.</a:t>
                      </a:r>
                      <a:endParaRPr lang="ru-RU" sz="1600" dirty="0"/>
                    </a:p>
                  </a:txBody>
                  <a:tcPr/>
                </a:tc>
              </a:tr>
              <a:tr h="16926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Ремонт проезжей части для обеспечения подъездов к земельным участкам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по </a:t>
                      </a:r>
                      <a:r>
                        <a:rPr lang="ru-RU" sz="2000" dirty="0" err="1" smtClean="0"/>
                        <a:t>ул.Осенняя</a:t>
                      </a:r>
                      <a:r>
                        <a:rPr lang="ru-RU" sz="2000" dirty="0" smtClean="0"/>
                        <a:t> и </a:t>
                      </a:r>
                      <a:r>
                        <a:rPr lang="ru-RU" sz="2000" dirty="0" err="1" smtClean="0"/>
                        <a:t>ул.Ясная</a:t>
                      </a:r>
                      <a:r>
                        <a:rPr lang="ru-RU" sz="2000" dirty="0" smtClean="0"/>
                        <a:t> в г.Бабаево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0,784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1,4</a:t>
                      </a:r>
                      <a:endParaRPr lang="ru-RU" sz="2400" b="1" dirty="0"/>
                    </a:p>
                  </a:txBody>
                  <a:tcPr/>
                </a:tc>
              </a:tr>
              <a:tr h="264327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Устройство асфальтобетонного</a:t>
                      </a:r>
                      <a:r>
                        <a:rPr lang="ru-RU" sz="2000" baseline="0" dirty="0" smtClean="0"/>
                        <a:t> покрытия проезжей части улично-дорожной сети г.Бабаево (</a:t>
                      </a:r>
                      <a:r>
                        <a:rPr lang="ru-RU" sz="2000" baseline="0" dirty="0" err="1" smtClean="0"/>
                        <a:t>ул.Северная</a:t>
                      </a:r>
                      <a:r>
                        <a:rPr lang="ru-RU" sz="2000" baseline="0" dirty="0" smtClean="0"/>
                        <a:t>, подъезды к  ж/д переезду)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0,755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3,0</a:t>
                      </a:r>
                      <a:endParaRPr lang="ru-RU" sz="2400" b="1" dirty="0"/>
                    </a:p>
                  </a:txBody>
                  <a:tcPr/>
                </a:tc>
              </a:tr>
              <a:tr h="375622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Восстановление верхнего слоя асфальтобетонного покрытия проезжей части по </a:t>
                      </a:r>
                      <a:r>
                        <a:rPr lang="ru-RU" sz="2000" dirty="0" err="1" smtClean="0"/>
                        <a:t>ул.Садовая</a:t>
                      </a:r>
                      <a:r>
                        <a:rPr lang="ru-RU" sz="2000" dirty="0" smtClean="0"/>
                        <a:t> в </a:t>
                      </a:r>
                      <a:r>
                        <a:rPr lang="ru-RU" sz="2000" dirty="0" err="1" smtClean="0"/>
                        <a:t>с.Борисово-Судское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0,584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2,7</a:t>
                      </a:r>
                      <a:endParaRPr lang="ru-RU" sz="2400" b="1" dirty="0"/>
                    </a:p>
                  </a:txBody>
                  <a:tcPr/>
                </a:tc>
              </a:tr>
              <a:tr h="82080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Восстановление дорожного покрытия по </a:t>
                      </a:r>
                      <a:r>
                        <a:rPr lang="ru-RU" sz="2000" dirty="0" err="1" smtClean="0"/>
                        <a:t>ул.Восточная</a:t>
                      </a:r>
                      <a:r>
                        <a:rPr lang="ru-RU" sz="2000" dirty="0" smtClean="0"/>
                        <a:t> в </a:t>
                      </a:r>
                      <a:r>
                        <a:rPr lang="ru-RU" sz="2000" dirty="0" err="1" smtClean="0"/>
                        <a:t>с.Борисово-Судское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0,32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0,3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676400"/>
            <a:ext cx="824200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Бабаевского муниципального района на 2018 год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 Решением Представительного собрания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Бабаевского муниципального района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63 от 14.12.2017 «О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бюджете Бабаевского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 района на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год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2019 и 2020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 (с последующими изменениями и дополнениями)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77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учреждений, финансируемых из  бюджета района, млн.руб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536487"/>
              </p:ext>
            </p:extLst>
          </p:nvPr>
        </p:nvGraphicFramePr>
        <p:xfrm>
          <a:off x="251520" y="1700808"/>
          <a:ext cx="871297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9"/>
                <a:gridCol w="1352514"/>
                <a:gridCol w="1303660"/>
                <a:gridCol w="1440887"/>
                <a:gridCol w="20236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</a:t>
                      </a:r>
                      <a:r>
                        <a:rPr lang="ru-RU" sz="1600" baseline="0" dirty="0" smtClean="0"/>
                        <a:t> состоянию на 01.01.2017</a:t>
                      </a:r>
                    </a:p>
                    <a:p>
                      <a:pPr algn="ctr"/>
                      <a:endParaRPr lang="ru-RU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</a:t>
                      </a:r>
                      <a:r>
                        <a:rPr lang="ru-RU" sz="1600" baseline="0" dirty="0" smtClean="0"/>
                        <a:t> состоянию на 01.01.2018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</a:t>
                      </a:r>
                      <a:r>
                        <a:rPr lang="ru-RU" sz="1600" baseline="0" dirty="0" smtClean="0"/>
                        <a:t> состоянию на 01.01.2019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Динамика  задолженности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i="1" dirty="0" smtClean="0"/>
                        <a:t>Балансовая кредиторская</a:t>
                      </a:r>
                      <a:r>
                        <a:rPr lang="ru-RU" sz="2000" b="1" i="1" baseline="0" dirty="0" smtClean="0"/>
                        <a:t> задолженность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45,3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32,0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26,6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-5,4</a:t>
                      </a:r>
                      <a:endParaRPr lang="ru-RU" sz="32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b="1" i="1" dirty="0" smtClean="0"/>
                        <a:t>В том числе просроченная</a:t>
                      </a:r>
                      <a:r>
                        <a:rPr lang="ru-RU" sz="2000" b="1" i="1" baseline="0" dirty="0" smtClean="0"/>
                        <a:t> кредиторская задолженность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25,7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11,4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2,3</a:t>
                      </a:r>
                      <a:endParaRPr lang="ru-RU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/>
                        <a:t>-9,1</a:t>
                      </a:r>
                      <a:endParaRPr lang="ru-RU" sz="3200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65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9807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исполнению Указов Президента РФ,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12842"/>
              </p:ext>
            </p:extLst>
          </p:nvPr>
        </p:nvGraphicFramePr>
        <p:xfrm>
          <a:off x="1" y="1124744"/>
          <a:ext cx="9144000" cy="53649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27783"/>
                <a:gridCol w="1080120"/>
                <a:gridCol w="1080120"/>
                <a:gridCol w="1080120"/>
                <a:gridCol w="1102284"/>
                <a:gridCol w="1057956"/>
                <a:gridCol w="1115617"/>
              </a:tblGrid>
              <a:tr h="838448"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2013 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2014 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2015 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2016 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2017 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2018 год</a:t>
                      </a:r>
                      <a:endParaRPr lang="ru-RU" sz="2000" dirty="0"/>
                    </a:p>
                  </a:txBody>
                  <a:tcPr/>
                </a:tc>
              </a:tr>
              <a:tr h="838448">
                <a:tc>
                  <a:txBody>
                    <a:bodyPr/>
                    <a:lstStyle/>
                    <a:p>
                      <a:r>
                        <a:rPr lang="ru-RU" sz="16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</a:t>
                      </a:r>
                      <a:r>
                        <a:rPr lang="ru-RU" sz="1600" b="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пед.</a:t>
                      </a:r>
                      <a:r>
                        <a:rPr lang="ru-RU" sz="1600" b="0" i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работников</a:t>
                      </a:r>
                      <a:r>
                        <a:rPr lang="ru-RU" sz="16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реализующих программы дошкольного образования</a:t>
                      </a:r>
                      <a:endParaRPr lang="ru-RU" sz="16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16298,4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16979,6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17353,1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17544,8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23649,6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28846,5</a:t>
                      </a:r>
                      <a:endParaRPr lang="ru-RU" dirty="0"/>
                    </a:p>
                  </a:txBody>
                  <a:tcPr/>
                </a:tc>
              </a:tr>
              <a:tr h="838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</a:t>
                      </a:r>
                      <a:r>
                        <a:rPr lang="ru-RU" sz="1600" b="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пед.</a:t>
                      </a:r>
                      <a:r>
                        <a:rPr lang="ru-RU" sz="1600" b="0" i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работников</a:t>
                      </a:r>
                      <a:r>
                        <a:rPr lang="ru-RU" sz="16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реализующих программы общего образования</a:t>
                      </a:r>
                      <a:endParaRPr lang="ru-RU" sz="16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21608,5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24474,0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25198,9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24667,9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28176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31377,5</a:t>
                      </a:r>
                      <a:endParaRPr lang="ru-RU" dirty="0"/>
                    </a:p>
                  </a:txBody>
                  <a:tcPr/>
                </a:tc>
              </a:tr>
              <a:tr h="838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</a:t>
                      </a:r>
                      <a:r>
                        <a:rPr lang="ru-RU" sz="1600" b="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пед.</a:t>
                      </a:r>
                      <a:r>
                        <a:rPr lang="ru-RU" sz="1600" b="0" i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работников</a:t>
                      </a:r>
                      <a:r>
                        <a:rPr lang="ru-RU" sz="16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реализующих программы дополнительного образования</a:t>
                      </a:r>
                      <a:endParaRPr lang="ru-RU" sz="16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14914,2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21989,3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22424,3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25514,0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27382,0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31944,07</a:t>
                      </a:r>
                      <a:endParaRPr lang="ru-RU" dirty="0"/>
                    </a:p>
                  </a:txBody>
                  <a:tcPr/>
                </a:tc>
              </a:tr>
              <a:tr h="8384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заработная плата </a:t>
                      </a:r>
                      <a:r>
                        <a:rPr lang="ru-RU" sz="160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работников культуры</a:t>
                      </a:r>
                      <a:endParaRPr lang="ru-RU" sz="16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8065,2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14668,9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19698,0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19400,0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25548,1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31378,35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193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473" name="Picture 3" descr="Q:\Document\Финуправление\Надежда Борисовна\ПРОЕКТ БЮДЖЕТА ШМР НА 2015-2017 Г.Г\Новые муниципальные программы\Е.И,\е.и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7425" y="692150"/>
            <a:ext cx="31305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9474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5963" y="1028700"/>
            <a:ext cx="25908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9478" name="Picture 2" descr="городской пар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3825" y="692150"/>
            <a:ext cx="302418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9479" name="Picture 3" descr="у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8550" y="3395663"/>
            <a:ext cx="4024313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9480" name="Picture 4" descr="C:\Documents and Settings\Тиханова.K01\Мои документы\Евгения\народный бюджет\фото 2018\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3395663"/>
            <a:ext cx="433705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1"/>
          <p:cNvSpPr>
            <a:spLocks noChangeArrowheads="1"/>
          </p:cNvSpPr>
          <p:nvPr/>
        </p:nvSpPr>
        <p:spPr bwMode="auto">
          <a:xfrm>
            <a:off x="1798092" y="152400"/>
            <a:ext cx="56107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проекта «Народный бюджет»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3" descr="герб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904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395288" y="1009650"/>
            <a:ext cx="4230687" cy="86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i="1" dirty="0">
                <a:solidFill>
                  <a:srgbClr val="000066"/>
                </a:solidFill>
                <a:latin typeface="Segoe" pitchFamily="34" charset="0"/>
              </a:rPr>
              <a:t>Количество принятых и реализованных  проектов </a:t>
            </a:r>
          </a:p>
          <a:p>
            <a:pPr algn="ctr" defTabSz="914099">
              <a:defRPr/>
            </a:pPr>
            <a:r>
              <a:rPr lang="ru-RU" i="1" dirty="0">
                <a:solidFill>
                  <a:srgbClr val="000066"/>
                </a:solidFill>
                <a:latin typeface="Segoe" pitchFamily="34" charset="0"/>
              </a:rPr>
              <a:t>в 2015-2018 годах.</a:t>
            </a:r>
          </a:p>
        </p:txBody>
      </p:sp>
      <p:graphicFrame>
        <p:nvGraphicFramePr>
          <p:cNvPr id="491524" name="Объект 2"/>
          <p:cNvGraphicFramePr>
            <a:graphicFrameLocks noGrp="1"/>
          </p:cNvGraphicFramePr>
          <p:nvPr>
            <p:ph idx="1"/>
          </p:nvPr>
        </p:nvGraphicFramePr>
        <p:xfrm>
          <a:off x="179388" y="2133600"/>
          <a:ext cx="4551362" cy="37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" r:id="rId4" imgW="4554107" imgH="3743268" progId="Excel.Sheet.8">
                  <p:embed/>
                </p:oleObj>
              </mc:Choice>
              <mc:Fallback>
                <p:oleObj r:id="rId4" imgW="4554107" imgH="3743268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133600"/>
                        <a:ext cx="4551362" cy="374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25" name="Объект 3"/>
          <p:cNvGraphicFramePr>
            <a:graphicFrameLocks/>
          </p:cNvGraphicFramePr>
          <p:nvPr/>
        </p:nvGraphicFramePr>
        <p:xfrm>
          <a:off x="4859338" y="2133600"/>
          <a:ext cx="4105275" cy="37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r:id="rId6" imgW="4109060" imgH="3743268" progId="Excel.Sheet.8">
                  <p:embed/>
                </p:oleObj>
              </mc:Choice>
              <mc:Fallback>
                <p:oleObj r:id="rId6" imgW="4109060" imgH="3743268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133600"/>
                        <a:ext cx="4105275" cy="374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4787900" y="1011238"/>
            <a:ext cx="4176713" cy="86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i="1" dirty="0">
                <a:solidFill>
                  <a:srgbClr val="000066"/>
                </a:solidFill>
                <a:latin typeface="Segoe" pitchFamily="34" charset="0"/>
              </a:rPr>
              <a:t>Стоимость проектов</a:t>
            </a:r>
          </a:p>
          <a:p>
            <a:pPr algn="ctr" defTabSz="914099">
              <a:defRPr/>
            </a:pPr>
            <a:r>
              <a:rPr lang="ru-RU" i="1" dirty="0">
                <a:solidFill>
                  <a:srgbClr val="000066"/>
                </a:solidFill>
                <a:latin typeface="Segoe" pitchFamily="34" charset="0"/>
              </a:rPr>
              <a:t> в 2015-2018 годах, млн.руб.</a:t>
            </a:r>
          </a:p>
        </p:txBody>
      </p:sp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1798092" y="152400"/>
            <a:ext cx="56107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проекта «Народный бюджет»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3" descr="герб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742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424890"/>
              </p:ext>
            </p:extLst>
          </p:nvPr>
        </p:nvGraphicFramePr>
        <p:xfrm>
          <a:off x="190500" y="1752600"/>
          <a:ext cx="4191000" cy="457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176094"/>
              </p:ext>
            </p:extLst>
          </p:nvPr>
        </p:nvGraphicFramePr>
        <p:xfrm>
          <a:off x="4795410" y="2600258"/>
          <a:ext cx="3810000" cy="3388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57200" y="838200"/>
            <a:ext cx="36576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муниципального долга бюджета района, млн.руб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0600" y="838200"/>
            <a:ext cx="3657600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Отношение объема муниципального долга к годовому объему доходов без учета безвозмездных поступлений и поступлений налоговых доходов по дополнительным нормативам отчислений,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725111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10,0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4800" y="370404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7,8 %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1046" y="27480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14,7 %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6042" y="3094443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11,8 %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3334711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7,4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91688" y="190500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13,4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1458667" y="152400"/>
            <a:ext cx="628954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района в 2016-2018гг.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3" descr="гер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80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96334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/>
              <a:t>Контактная  информация</a:t>
            </a:r>
            <a:endParaRPr lang="ru-RU" sz="2000" b="1" u="sng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90600" y="625968"/>
            <a:ext cx="701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9329" y="838200"/>
            <a:ext cx="880745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Администрация Бабаевского муниципального района</a:t>
            </a:r>
            <a:endParaRPr lang="ru-RU" sz="2400" dirty="0">
              <a:latin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</a:rPr>
              <a:t>162480, Вологодская  обл., г. Бабаево, </a:t>
            </a:r>
            <a:r>
              <a:rPr lang="ru-RU" sz="1800" dirty="0" err="1">
                <a:latin typeface="Times New Roman" pitchFamily="18" charset="0"/>
              </a:rPr>
              <a:t>пл.Революции</a:t>
            </a:r>
            <a:r>
              <a:rPr lang="ru-RU" sz="1800" dirty="0">
                <a:latin typeface="Times New Roman" pitchFamily="18" charset="0"/>
              </a:rPr>
              <a:t>, 2а. </a:t>
            </a:r>
          </a:p>
          <a:p>
            <a:r>
              <a:rPr lang="ru-RU" sz="1800" dirty="0">
                <a:latin typeface="Times New Roman" pitchFamily="18" charset="0"/>
              </a:rPr>
              <a:t>Электронный адрес </a:t>
            </a:r>
            <a:r>
              <a:rPr lang="en-US" sz="1800" b="1" u="sng" dirty="0" err="1">
                <a:latin typeface="Times New Roman" pitchFamily="18" charset="0"/>
                <a:hlinkClick r:id="rId3"/>
              </a:rPr>
              <a:t>babaevoamr</a:t>
            </a:r>
            <a:r>
              <a:rPr lang="ru-RU" sz="1800" b="1" u="sng" dirty="0">
                <a:latin typeface="Times New Roman" pitchFamily="18" charset="0"/>
                <a:hlinkClick r:id="rId3"/>
              </a:rPr>
              <a:t>@</a:t>
            </a:r>
            <a:r>
              <a:rPr lang="en-US" sz="1800" b="1" u="sng" dirty="0" err="1">
                <a:latin typeface="Times New Roman" pitchFamily="18" charset="0"/>
                <a:hlinkClick r:id="rId3"/>
              </a:rPr>
              <a:t>vologda</a:t>
            </a:r>
            <a:r>
              <a:rPr lang="ru-RU" sz="1800" b="1" u="sng" dirty="0">
                <a:latin typeface="Times New Roman" pitchFamily="18" charset="0"/>
                <a:hlinkClick r:id="rId3"/>
              </a:rPr>
              <a:t>.</a:t>
            </a:r>
            <a:r>
              <a:rPr lang="en-US" sz="1800" b="1" u="sng" dirty="0" err="1">
                <a:latin typeface="Times New Roman" pitchFamily="18" charset="0"/>
                <a:hlinkClick r:id="rId3"/>
              </a:rPr>
              <a:t>ru</a:t>
            </a:r>
            <a:endParaRPr lang="ru-RU" sz="1800" b="1" u="sng" dirty="0">
              <a:latin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</a:rPr>
              <a:t>Тел. (</a:t>
            </a:r>
            <a:r>
              <a:rPr lang="en-US" sz="1800" dirty="0">
                <a:latin typeface="Times New Roman" pitchFamily="18" charset="0"/>
              </a:rPr>
              <a:t>81743</a:t>
            </a:r>
            <a:r>
              <a:rPr lang="ru-RU" sz="1800" dirty="0">
                <a:latin typeface="Times New Roman" pitchFamily="18" charset="0"/>
              </a:rPr>
              <a:t>) 2-</a:t>
            </a:r>
            <a:r>
              <a:rPr lang="en-US" sz="1800" dirty="0">
                <a:latin typeface="Times New Roman" pitchFamily="18" charset="0"/>
              </a:rPr>
              <a:t>18</a:t>
            </a:r>
            <a:r>
              <a:rPr lang="ru-RU" sz="1800" dirty="0">
                <a:latin typeface="Times New Roman" pitchFamily="18" charset="0"/>
              </a:rPr>
              <a:t>-</a:t>
            </a:r>
            <a:r>
              <a:rPr lang="en-US" sz="1800" dirty="0">
                <a:latin typeface="Times New Roman" pitchFamily="18" charset="0"/>
              </a:rPr>
              <a:t>03</a:t>
            </a:r>
            <a:r>
              <a:rPr lang="ru-RU" sz="1800" dirty="0">
                <a:latin typeface="Times New Roman" pitchFamily="18" charset="0"/>
              </a:rPr>
              <a:t>, факс </a:t>
            </a:r>
            <a:r>
              <a:rPr lang="ru-RU" sz="1800" dirty="0"/>
              <a:t>(</a:t>
            </a:r>
            <a:r>
              <a:rPr lang="en-US" sz="1800" dirty="0"/>
              <a:t>81743</a:t>
            </a:r>
            <a:r>
              <a:rPr lang="ru-RU" sz="1800" dirty="0"/>
              <a:t>) 2-</a:t>
            </a:r>
            <a:r>
              <a:rPr lang="en-US" sz="1800" dirty="0"/>
              <a:t>18</a:t>
            </a:r>
            <a:r>
              <a:rPr lang="ru-RU" sz="1800" dirty="0"/>
              <a:t>-</a:t>
            </a:r>
            <a:r>
              <a:rPr lang="en-US" sz="1800" dirty="0"/>
              <a:t>03</a:t>
            </a:r>
            <a:endParaRPr lang="ru-RU" sz="1800" dirty="0">
              <a:latin typeface="Times New Roman" pitchFamily="18" charset="0"/>
            </a:endParaRPr>
          </a:p>
          <a:p>
            <a:endParaRPr lang="ru-RU" sz="1800" dirty="0">
              <a:latin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</a:rPr>
              <a:t>Финансовое управление администрации Бабаевского муниципального </a:t>
            </a:r>
            <a:r>
              <a:rPr lang="ru-RU" sz="2400" b="1" dirty="0" smtClean="0">
                <a:latin typeface="Times New Roman" pitchFamily="18" charset="0"/>
              </a:rPr>
              <a:t>района</a:t>
            </a:r>
            <a:r>
              <a:rPr lang="ru-RU" sz="2400" dirty="0" smtClean="0">
                <a:latin typeface="Times New Roman" pitchFamily="18" charset="0"/>
              </a:rPr>
              <a:t>              </a:t>
            </a:r>
            <a:endParaRPr lang="ru-RU" sz="2400" dirty="0">
              <a:latin typeface="Times New Roman" pitchFamily="18" charset="0"/>
            </a:endParaRPr>
          </a:p>
          <a:p>
            <a:r>
              <a:rPr lang="ru-RU" sz="1800" dirty="0"/>
              <a:t>162480, Вологодская  обл., г. Бабаево</a:t>
            </a:r>
            <a:r>
              <a:rPr lang="ru-RU" sz="1800" dirty="0">
                <a:latin typeface="Times New Roman" pitchFamily="18" charset="0"/>
              </a:rPr>
              <a:t>, улица Ухтомского, дом 1</a:t>
            </a:r>
          </a:p>
          <a:p>
            <a:r>
              <a:rPr lang="ru-RU" sz="1800" dirty="0">
                <a:latin typeface="Times New Roman" pitchFamily="18" charset="0"/>
              </a:rPr>
              <a:t>Тел/факс (81743) 2-19-04</a:t>
            </a:r>
          </a:p>
          <a:p>
            <a:r>
              <a:rPr lang="ru-RU" sz="1800" dirty="0">
                <a:latin typeface="Times New Roman" pitchFamily="18" charset="0"/>
              </a:rPr>
              <a:t>Электронный адрес </a:t>
            </a:r>
            <a:r>
              <a:rPr lang="en-US" sz="1800" b="1" dirty="0" err="1">
                <a:latin typeface="Times New Roman" pitchFamily="18" charset="0"/>
                <a:hlinkClick r:id="rId4"/>
              </a:rPr>
              <a:t>finupr</a:t>
            </a:r>
            <a:r>
              <a:rPr lang="ru-RU" sz="1800" b="1" dirty="0">
                <a:latin typeface="Times New Roman" pitchFamily="18" charset="0"/>
                <a:hlinkClick r:id="rId4"/>
              </a:rPr>
              <a:t>01@</a:t>
            </a:r>
            <a:r>
              <a:rPr lang="en-US" sz="1800" b="1" dirty="0">
                <a:latin typeface="Times New Roman" pitchFamily="18" charset="0"/>
                <a:hlinkClick r:id="rId4"/>
              </a:rPr>
              <a:t>mail</a:t>
            </a:r>
            <a:r>
              <a:rPr lang="ru-RU" sz="1800" b="1" dirty="0">
                <a:latin typeface="Times New Roman" pitchFamily="18" charset="0"/>
                <a:hlinkClick r:id="rId4"/>
              </a:rPr>
              <a:t>.</a:t>
            </a:r>
            <a:r>
              <a:rPr lang="en-US" sz="1800" b="1" dirty="0" err="1">
                <a:latin typeface="Times New Roman" pitchFamily="18" charset="0"/>
                <a:hlinkClick r:id="rId4"/>
              </a:rPr>
              <a:t>ru</a:t>
            </a:r>
            <a:r>
              <a:rPr lang="en-US" sz="1800" b="1" dirty="0">
                <a:latin typeface="Times New Roman" pitchFamily="18" charset="0"/>
              </a:rPr>
              <a:t> </a:t>
            </a:r>
            <a:endParaRPr lang="ru-RU" sz="1800" b="1" dirty="0"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282054" y="4325061"/>
            <a:ext cx="8382000" cy="768350"/>
          </a:xfrm>
          <a:prstGeom prst="rect">
            <a:avLst/>
          </a:prstGeom>
          <a:effectLst/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19088" indent="-319088" algn="r" rtl="0" fontAlgn="base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fontAlgn="base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Century Schoolbook" pitchFamily="18" charset="0"/>
              </a:defRPr>
            </a:lvl2pPr>
            <a:lvl3pPr marL="319088" indent="-319088" algn="r" rtl="0" fontAlgn="base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Century Schoolbook" pitchFamily="18" charset="0"/>
              </a:defRPr>
            </a:lvl3pPr>
            <a:lvl4pPr marL="319088" indent="-319088" algn="r" rtl="0" fontAlgn="base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Century Schoolbook" pitchFamily="18" charset="0"/>
              </a:defRPr>
            </a:lvl4pPr>
            <a:lvl5pPr marL="319088" indent="-319088" algn="r" rtl="0" fontAlgn="base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Century Schoolbook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  <a:defRPr/>
            </a:pPr>
            <a:r>
              <a:rPr lang="ru-RU" sz="20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Источники размещения информации о бюджете Бабаевского муниципального района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67854" y="5093411"/>
            <a:ext cx="701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Объект 1"/>
          <p:cNvSpPr txBox="1">
            <a:spLocks/>
          </p:cNvSpPr>
          <p:nvPr/>
        </p:nvSpPr>
        <p:spPr bwMode="auto">
          <a:xfrm>
            <a:off x="69329" y="5093411"/>
            <a:ext cx="8998471" cy="161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182563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7688" indent="-182563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22325" indent="-182563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96963" indent="-182563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fontAlgn="base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037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Официальный сайт администрации Бабаевского муниципального района</a:t>
            </a:r>
          </a:p>
          <a:p>
            <a:pPr marL="46037" indent="0" algn="ctr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babaevo-adm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6037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Официальное печатное издание  –   газета «Наша жизнь»</a:t>
            </a:r>
          </a:p>
        </p:txBody>
      </p:sp>
      <p:pic>
        <p:nvPicPr>
          <p:cNvPr id="8" name="Picture 13" descr="герб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695325" cy="85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020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1680" y="2362200"/>
            <a:ext cx="49097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95325" cy="85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32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866587"/>
              </p:ext>
            </p:extLst>
          </p:nvPr>
        </p:nvGraphicFramePr>
        <p:xfrm>
          <a:off x="0" y="1600200"/>
          <a:ext cx="9144000" cy="3831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914400"/>
                <a:gridCol w="914400"/>
                <a:gridCol w="1143000"/>
                <a:gridCol w="1143000"/>
                <a:gridCol w="1143000"/>
                <a:gridCol w="1143000"/>
                <a:gridCol w="1143000"/>
              </a:tblGrid>
              <a:tr h="540163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Первона-чальный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2018г.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исполнения к первоначальному плану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 уточненному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к факту 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976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467,6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487,7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563,7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563,3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115,5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474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 налоговые и неналоговые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166,2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185,6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185,6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111,7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016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468,0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479,5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562,0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552,9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115,3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118,1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3143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(-), ПРОФИЦИТ (+)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-8,2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-1,6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52692" y="145312"/>
            <a:ext cx="684822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параметры исполнения бюджета района</a:t>
            </a:r>
          </a:p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2017-2018 гг., млн.руб.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222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011184"/>
              </p:ext>
            </p:extLst>
          </p:nvPr>
        </p:nvGraphicFramePr>
        <p:xfrm>
          <a:off x="152400" y="1650050"/>
          <a:ext cx="4424382" cy="4674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183985"/>
              </p:ext>
            </p:extLst>
          </p:nvPr>
        </p:nvGraphicFramePr>
        <p:xfrm>
          <a:off x="4419600" y="1676400"/>
          <a:ext cx="43434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2134671" y="152400"/>
            <a:ext cx="4884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района</a:t>
            </a:r>
          </a:p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2017-2018 годах, млн.руб.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14575" y="1280719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87262" y="1336432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 год</a:t>
            </a:r>
            <a:endParaRPr lang="ru-RU" dirty="0"/>
          </a:p>
        </p:txBody>
      </p:sp>
      <p:pic>
        <p:nvPicPr>
          <p:cNvPr id="9" name="Picture 13" descr="гер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07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290780"/>
              </p:ext>
            </p:extLst>
          </p:nvPr>
        </p:nvGraphicFramePr>
        <p:xfrm>
          <a:off x="0" y="484354"/>
          <a:ext cx="9192614" cy="6364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935"/>
                <a:gridCol w="838200"/>
                <a:gridCol w="1392863"/>
                <a:gridCol w="1219200"/>
                <a:gridCol w="1238067"/>
                <a:gridCol w="1325152"/>
                <a:gridCol w="1219197"/>
              </a:tblGrid>
              <a:tr h="397748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доходного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2017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96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бюджет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 получено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2018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 к первоначальному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 к факту 2017г.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30451">
                <a:tc>
                  <a:txBody>
                    <a:bodyPr/>
                    <a:lstStyle/>
                    <a:p>
                      <a:r>
                        <a:rPr lang="ru-RU" sz="16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  <a:endParaRPr lang="ru-RU" sz="16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467,6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487,7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+75,6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563,3</a:t>
                      </a:r>
                      <a:endParaRPr lang="ru-RU" sz="2000" b="1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115,5</a:t>
                      </a:r>
                      <a:endParaRPr lang="ru-RU" sz="2000" b="1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120,4</a:t>
                      </a:r>
                      <a:endParaRPr lang="ru-RU" sz="2000" b="1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3045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ВСЕГО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166,2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159,9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+25,7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185,6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111,7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69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доходы физических лиц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93,9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+19,3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113,2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579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связи с применением упрощенной системой налогообложения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126,8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834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2,1 р.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1,6 р.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налоговые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неналоговые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6076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301,4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327,7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+50,0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377,7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125,3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076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95,7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+18,8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943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+20,6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3,6 р.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847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+9,6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228,1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99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+1,0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740909" y="0"/>
            <a:ext cx="76717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района за 2017-2018 гг., млн.руб.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17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095094"/>
              </p:ext>
            </p:extLst>
          </p:nvPr>
        </p:nvGraphicFramePr>
        <p:xfrm>
          <a:off x="0" y="609600"/>
          <a:ext cx="49530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762000" y="76200"/>
            <a:ext cx="830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района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66772368"/>
              </p:ext>
            </p:extLst>
          </p:nvPr>
        </p:nvGraphicFramePr>
        <p:xfrm>
          <a:off x="4648200" y="599406"/>
          <a:ext cx="4510585" cy="5877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13764" y="83820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</a:t>
            </a:r>
            <a:endParaRPr lang="ru-RU" sz="3600" b="1" i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961311"/>
            <a:ext cx="1487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2800" b="1" i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666634"/>
            <a:ext cx="1487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2800" b="1" i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6292334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166,2 млн.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86600" y="6289343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185,6 </a:t>
            </a:r>
            <a:r>
              <a:rPr lang="ru-RU" dirty="0"/>
              <a:t>млн.</a:t>
            </a:r>
          </a:p>
        </p:txBody>
      </p:sp>
      <p:pic>
        <p:nvPicPr>
          <p:cNvPr id="10" name="Picture 13" descr="гер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35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086008"/>
              </p:ext>
            </p:extLst>
          </p:nvPr>
        </p:nvGraphicFramePr>
        <p:xfrm>
          <a:off x="0" y="685800"/>
          <a:ext cx="8763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710821" y="67059"/>
            <a:ext cx="838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Крупные налогоплательщики бюджета района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2018г.,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990600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37,9</a:t>
            </a:r>
            <a:endParaRPr lang="ru-RU" sz="28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362200"/>
            <a:ext cx="633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5,7</a:t>
            </a:r>
            <a:endParaRPr lang="ru-RU" sz="28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 descr="герб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509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89204"/>
              </p:ext>
            </p:extLst>
          </p:nvPr>
        </p:nvGraphicFramePr>
        <p:xfrm>
          <a:off x="0" y="914400"/>
          <a:ext cx="9122734" cy="5943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599"/>
                <a:gridCol w="1524000"/>
                <a:gridCol w="1655135"/>
              </a:tblGrid>
              <a:tr h="65124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Бюджетный эффект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366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2017-2019гг.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2018г.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Принятие мер по урегулированию и взысканию задолженности по налоговым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платежам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11390,9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3052,8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легализации «теневой» заработной платы и легализации неформальной занятости населения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4613,3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1754,0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вопросам функционирования мобильных налоговых офисов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2110,0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751,0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Усиление муниципального земельного контроля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соблюдению землепользователями норм земельного законодательства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эффективности использования муниципального имущества и земельных участков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10302,3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1202,9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мероприятия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2373,9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1234,0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124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бюджетный эффект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30894,4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8029,7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685800" y="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рост налоговых и неналоговых</a:t>
            </a:r>
          </a:p>
          <a:p>
            <a:pPr algn="ctr"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доходов консолидированного бюджета района, млн.руб.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01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685799" y="0"/>
            <a:ext cx="842042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работы межведомственной рабочей группы по платежам в бюджет и легализации объектов налогообложения за 2018г.</a:t>
            </a: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9272" y="909474"/>
            <a:ext cx="2135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51 заседание</a:t>
            </a:r>
            <a:endParaRPr lang="ru-RU" sz="28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8600" y="1828800"/>
            <a:ext cx="434824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4409" y="1863379"/>
            <a:ext cx="41700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Рассмотрено налогоплательщиков: 139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.: 39 юридических лиц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100 физических лиц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Бюджетный эффект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8,9 млн.руб.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(в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бюджет района 2,0 млн.руб.,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транспортного налога 0,8 млн.руб)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34270" y="1828800"/>
            <a:ext cx="4038600" cy="2095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869950" y="1828800"/>
            <a:ext cx="411234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 работодателей:   305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Повысили заработную плату: 244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работников,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которым повысили з/плату: 1198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Бюджетный эффект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4,8 млн.руб.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(в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бюджет района 1,3 млн.руб.)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1652" y="1432694"/>
            <a:ext cx="4425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6600"/>
                </a:solidFill>
              </a:rPr>
              <a:t>Сокращение недоимки по налогам и сборам</a:t>
            </a:r>
            <a:endParaRPr lang="ru-RU" sz="1600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24846" y="1432694"/>
            <a:ext cx="4257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6600"/>
                </a:solidFill>
              </a:rPr>
              <a:t>Легализация «теневой» заработной платы</a:t>
            </a:r>
            <a:endParaRPr lang="ru-RU" sz="1600" dirty="0">
              <a:solidFill>
                <a:srgbClr val="006600"/>
              </a:solidFill>
            </a:endParaRPr>
          </a:p>
        </p:txBody>
      </p:sp>
      <p:sp>
        <p:nvSpPr>
          <p:cNvPr id="22" name="Прямоугольник 1"/>
          <p:cNvSpPr>
            <a:spLocks noChangeArrowheads="1"/>
          </p:cNvSpPr>
          <p:nvPr/>
        </p:nvSpPr>
        <p:spPr bwMode="auto">
          <a:xfrm>
            <a:off x="199373" y="4191000"/>
            <a:ext cx="863018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работы координационных комиссий </a:t>
            </a:r>
          </a:p>
          <a:p>
            <a:pPr algn="ctr" eaLnBrk="0" hangingPunct="0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сокращению и ликвидации недоимки по налогам и сборам за 2018г.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59301" y="4925452"/>
            <a:ext cx="2314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181 заседание</a:t>
            </a:r>
            <a:endParaRPr lang="ru-RU" sz="28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8600" y="5513561"/>
            <a:ext cx="8753694" cy="119203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34348" y="5647915"/>
            <a:ext cx="5980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Рассмотрено: 843 налогоплательщика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Бюджетный эффект: 2,2 млн.руб. имущественных налогов,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0,9 млн.руб. транспортного налога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447800" y="4038600"/>
            <a:ext cx="61722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0" name="Picture 13" descr="герб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" cy="8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321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5018</TotalTime>
  <Words>1788</Words>
  <Application>Microsoft Office PowerPoint</Application>
  <PresentationFormat>Экран (4:3)</PresentationFormat>
  <Paragraphs>614</Paragraphs>
  <Slides>26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Исполнительная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Бабаевского муниципального района в 2018 году, млн.руб.</vt:lpstr>
      <vt:lpstr>Исполнение плана по разделам  бюджетной классификации расходов бюджета района, тыс.руб.</vt:lpstr>
      <vt:lpstr>Исполнение плана по расходам бюджета в разрезе муниципальных программ, тыс.руб.</vt:lpstr>
      <vt:lpstr>Исполнение плана по расходам бюджета в разрезе муниципальных программ, тыс.руб.</vt:lpstr>
      <vt:lpstr>Доля расходов на социальную сферу в бюджете Бабаевского муниципального района в 2018 году, %</vt:lpstr>
      <vt:lpstr>Структура расходов бюджета  Бабаевского муниципального района в 2018 году, млн.руб.</vt:lpstr>
      <vt:lpstr>Презентация PowerPoint</vt:lpstr>
      <vt:lpstr>Капитальные расходы в 2018 году</vt:lpstr>
      <vt:lpstr>Презентация PowerPoint</vt:lpstr>
      <vt:lpstr>Кредиторская задолженность  учреждений, финансируемых из  бюджета района, млн.руб.</vt:lpstr>
      <vt:lpstr>Основные показатели  по исполнению Указов Президента РФ,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Тиханова</cp:lastModifiedBy>
  <cp:revision>283</cp:revision>
  <cp:lastPrinted>2019-04-01T11:21:46Z</cp:lastPrinted>
  <dcterms:created xsi:type="dcterms:W3CDTF">1601-01-01T00:00:00Z</dcterms:created>
  <dcterms:modified xsi:type="dcterms:W3CDTF">2019-04-15T11:28:52Z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