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ru-RU" smtClean="0"/>
              <a:t>Образец заголовка</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EAF463A-BC7C-46EE-9F1E-7F377CCA4891}" type="datetimeFigureOut">
              <a:rPr lang="en-US" smtClean="0"/>
              <a:pPr/>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12/9/2024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12/9/2024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12/9/2024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EAF463A-BC7C-46EE-9F1E-7F377CCA4891}" type="datetimeFigureOut">
              <a:rPr lang="en-US" smtClean="0"/>
              <a:pPr/>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EAF463A-BC7C-46EE-9F1E-7F377CCA4891}" type="datetimeFigureOut">
              <a:rPr lang="en-US" smtClean="0"/>
              <a:pPr/>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12/9/2024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boximages.png"/>
          <p:cNvPicPr>
            <a:picLocks noChangeAspect="1"/>
          </p:cNvPicPr>
          <p:nvPr/>
        </p:nvPicPr>
        <p:blipFill>
          <a:blip r:embed="rId2"/>
          <a:stretch>
            <a:fillRect/>
          </a:stretch>
        </p:blipFill>
        <p:spPr>
          <a:xfrm>
            <a:off x="0" y="-214337"/>
            <a:ext cx="9144000" cy="7072338"/>
          </a:xfrm>
          <a:prstGeom prst="rect">
            <a:avLst/>
          </a:prstGeom>
        </p:spPr>
      </p:pic>
      <p:sp>
        <p:nvSpPr>
          <p:cNvPr id="2" name="Заголовок 1"/>
          <p:cNvSpPr>
            <a:spLocks noGrp="1"/>
          </p:cNvSpPr>
          <p:nvPr>
            <p:ph type="ctrTitle"/>
          </p:nvPr>
        </p:nvSpPr>
        <p:spPr>
          <a:xfrm>
            <a:off x="642910" y="214290"/>
            <a:ext cx="7772400" cy="428627"/>
          </a:xfrm>
        </p:spPr>
        <p:txBody>
          <a:bodyPr>
            <a:noAutofit/>
          </a:bodyPr>
          <a:lstStyle/>
          <a:p>
            <a:r>
              <a:rPr lang="ru-RU" sz="2800" b="1" dirty="0" smtClean="0"/>
              <a:t>МЯСО И РЫБА.РЕКОМЕНДАЦИИ ПО ВЫБОРУ</a:t>
            </a:r>
            <a:endParaRPr lang="ru-RU" sz="2800" b="1" dirty="0"/>
          </a:p>
        </p:txBody>
      </p:sp>
      <p:sp>
        <p:nvSpPr>
          <p:cNvPr id="3" name="Подзаголовок 2"/>
          <p:cNvSpPr>
            <a:spLocks noGrp="1"/>
          </p:cNvSpPr>
          <p:nvPr>
            <p:ph type="subTitle" idx="1"/>
          </p:nvPr>
        </p:nvSpPr>
        <p:spPr>
          <a:xfrm>
            <a:off x="2071670" y="4929198"/>
            <a:ext cx="5700730" cy="709602"/>
          </a:xfrm>
        </p:spPr>
        <p:txBody>
          <a:bodyPr/>
          <a:lstStyle/>
          <a:p>
            <a:endParaRPr lang="ru-RU" dirty="0"/>
          </a:p>
        </p:txBody>
      </p:sp>
      <p:pic>
        <p:nvPicPr>
          <p:cNvPr id="1026" name="Picture 2" descr="https://avatars.mds.yandex.net/i?id=5d8dda9ff8e6c3cf9922a7fe47f92204bac70254-4566033-images-thumbs&amp;n=13"/>
          <p:cNvPicPr>
            <a:picLocks noChangeAspect="1" noChangeArrowheads="1"/>
          </p:cNvPicPr>
          <p:nvPr/>
        </p:nvPicPr>
        <p:blipFill>
          <a:blip r:embed="rId3"/>
          <a:srcRect/>
          <a:stretch>
            <a:fillRect/>
          </a:stretch>
        </p:blipFill>
        <p:spPr bwMode="auto">
          <a:xfrm>
            <a:off x="642910" y="571480"/>
            <a:ext cx="1785950" cy="571502"/>
          </a:xfrm>
          <a:prstGeom prst="rect">
            <a:avLst/>
          </a:prstGeom>
          <a:noFill/>
        </p:spPr>
      </p:pic>
      <p:sp>
        <p:nvSpPr>
          <p:cNvPr id="6" name="TextBox 5"/>
          <p:cNvSpPr txBox="1"/>
          <p:nvPr/>
        </p:nvSpPr>
        <p:spPr>
          <a:xfrm>
            <a:off x="2428860" y="642918"/>
            <a:ext cx="6072230" cy="446276"/>
          </a:xfrm>
          <a:prstGeom prst="rect">
            <a:avLst/>
          </a:prstGeom>
          <a:solidFill>
            <a:schemeClr val="tx2">
              <a:lumMod val="20000"/>
              <a:lumOff val="80000"/>
            </a:schemeClr>
          </a:solidFill>
          <a:ln>
            <a:solidFill>
              <a:schemeClr val="tx1"/>
            </a:solidFill>
          </a:ln>
        </p:spPr>
        <p:txBody>
          <a:bodyPr wrap="square" rtlCol="0">
            <a:spAutoFit/>
          </a:bodyPr>
          <a:lstStyle/>
          <a:p>
            <a:r>
              <a:rPr lang="ru-RU" sz="1150" dirty="0" smtClean="0">
                <a:solidFill>
                  <a:srgbClr val="000000"/>
                </a:solidFill>
                <a:latin typeface="Times New Roman" pitchFamily="18" charset="0"/>
                <a:cs typeface="Times New Roman" pitchFamily="18" charset="0"/>
              </a:rPr>
              <a:t>НЕ  ПОКУПАЙТЕ  МЯСО  И  РЫБУ  НА  УЛИЧНЫХ   ЛОТКАХ  В  МЕСТАХ НЕСАНКЦИОНИРОВАННОЙ  ТОРГОВЛИ , С  МАШИН, У  СЛУЧАЙНЫХ  ПРОДАВЦОВ</a:t>
            </a:r>
            <a:endParaRPr lang="ru-RU" sz="1150" dirty="0">
              <a:solidFill>
                <a:srgbClr val="000000"/>
              </a:solidFill>
              <a:latin typeface="Times New Roman" pitchFamily="18" charset="0"/>
              <a:cs typeface="Times New Roman" pitchFamily="18" charset="0"/>
            </a:endParaRPr>
          </a:p>
        </p:txBody>
      </p:sp>
      <p:sp>
        <p:nvSpPr>
          <p:cNvPr id="7" name="TextBox 6"/>
          <p:cNvSpPr txBox="1"/>
          <p:nvPr/>
        </p:nvSpPr>
        <p:spPr>
          <a:xfrm>
            <a:off x="571472" y="1000108"/>
            <a:ext cx="8001056" cy="738664"/>
          </a:xfrm>
          <a:prstGeom prst="rect">
            <a:avLst/>
          </a:prstGeom>
          <a:noFill/>
        </p:spPr>
        <p:txBody>
          <a:bodyPr wrap="square" rtlCol="0">
            <a:spAutoFit/>
          </a:bodyPr>
          <a:lstStyle/>
          <a:p>
            <a:pPr algn="ctr"/>
            <a:r>
              <a:rPr lang="ru-RU" sz="1400" dirty="0" smtClean="0">
                <a:latin typeface="Times New Roman" pitchFamily="18" charset="0"/>
                <a:cs typeface="Times New Roman" pitchFamily="18" charset="0"/>
              </a:rPr>
              <a:t>Мясо и рыба требуют специальных условий хранения, поэтому покупать их следует только в магазинах и на рынках, оснащенных холодильным оборудованием, где Вам смогут предоставить необходимые сопроводительные документы.</a:t>
            </a:r>
            <a:endParaRPr lang="ru-RU" sz="1400" dirty="0">
              <a:latin typeface="Times New Roman" pitchFamily="18" charset="0"/>
              <a:cs typeface="Times New Roman" pitchFamily="18" charset="0"/>
            </a:endParaRPr>
          </a:p>
        </p:txBody>
      </p:sp>
      <p:pic>
        <p:nvPicPr>
          <p:cNvPr id="8" name="Рисунок 7" descr="unnamed (1).jpg"/>
          <p:cNvPicPr>
            <a:picLocks noChangeAspect="1"/>
          </p:cNvPicPr>
          <p:nvPr/>
        </p:nvPicPr>
        <p:blipFill>
          <a:blip r:embed="rId4" cstate="print"/>
          <a:srcRect t="20000" r="-2" b="19999"/>
          <a:stretch>
            <a:fillRect/>
          </a:stretch>
        </p:blipFill>
        <p:spPr>
          <a:xfrm>
            <a:off x="1714480" y="1714488"/>
            <a:ext cx="1357322" cy="642942"/>
          </a:xfrm>
          <a:prstGeom prst="rect">
            <a:avLst/>
          </a:prstGeom>
        </p:spPr>
      </p:pic>
      <p:pic>
        <p:nvPicPr>
          <p:cNvPr id="9" name="Рисунок 8" descr="4ee3dd89a7d07fd5fd7e940829ae0557.jpg"/>
          <p:cNvPicPr>
            <a:picLocks noChangeAspect="1"/>
          </p:cNvPicPr>
          <p:nvPr/>
        </p:nvPicPr>
        <p:blipFill>
          <a:blip r:embed="rId5" cstate="print"/>
          <a:srcRect t="10000" b="9998"/>
          <a:stretch>
            <a:fillRect/>
          </a:stretch>
        </p:blipFill>
        <p:spPr>
          <a:xfrm>
            <a:off x="5500694" y="1714488"/>
            <a:ext cx="2000264" cy="571504"/>
          </a:xfrm>
          <a:prstGeom prst="rect">
            <a:avLst/>
          </a:prstGeom>
        </p:spPr>
      </p:pic>
      <p:sp>
        <p:nvSpPr>
          <p:cNvPr id="10" name="TextBox 9"/>
          <p:cNvSpPr txBox="1"/>
          <p:nvPr/>
        </p:nvSpPr>
        <p:spPr>
          <a:xfrm>
            <a:off x="571472" y="2357431"/>
            <a:ext cx="4143404" cy="1938992"/>
          </a:xfrm>
          <a:prstGeom prst="rect">
            <a:avLst/>
          </a:prstGeom>
          <a:solidFill>
            <a:schemeClr val="accent2">
              <a:lumMod val="20000"/>
              <a:lumOff val="80000"/>
            </a:schemeClr>
          </a:solidFill>
        </p:spPr>
        <p:txBody>
          <a:bodyPr wrap="square" rtlCol="0">
            <a:spAutoFit/>
          </a:bodyPr>
          <a:lstStyle/>
          <a:p>
            <a:pPr algn="ctr"/>
            <a:r>
              <a:rPr lang="ru-RU" sz="1200" dirty="0" smtClean="0">
                <a:latin typeface="Times New Roman" pitchFamily="18" charset="0"/>
                <a:cs typeface="Times New Roman" pitchFamily="18" charset="0"/>
              </a:rPr>
              <a:t>*Свежее мясо упругое и быстро восстанавливается после надавливании пальцем</a:t>
            </a:r>
          </a:p>
          <a:p>
            <a:pPr algn="ctr">
              <a:buFont typeface="Arial" charset="0"/>
              <a:buChar char="•"/>
            </a:pPr>
            <a:r>
              <a:rPr lang="ru-RU" sz="1200" dirty="0" smtClean="0">
                <a:latin typeface="Times New Roman" pitchFamily="18" charset="0"/>
                <a:cs typeface="Times New Roman" pitchFamily="18" charset="0"/>
              </a:rPr>
              <a:t>Цвет мяса может быть от светло-красного до темно-бардового, этот параметр зависит от возраста животного; цвет жира - белый</a:t>
            </a:r>
          </a:p>
          <a:p>
            <a:pPr algn="ctr">
              <a:buFont typeface="Arial" charset="0"/>
              <a:buChar char="•"/>
            </a:pPr>
            <a:r>
              <a:rPr lang="ru-RU" sz="1200" dirty="0" smtClean="0">
                <a:latin typeface="Times New Roman" pitchFamily="18" charset="0"/>
                <a:cs typeface="Times New Roman" pitchFamily="18" charset="0"/>
              </a:rPr>
              <a:t>На свежем мясе не должно быть обширных темных пятен</a:t>
            </a:r>
          </a:p>
          <a:p>
            <a:pPr algn="ctr">
              <a:buFont typeface="Arial" charset="0"/>
              <a:buChar char="•"/>
            </a:pPr>
            <a:r>
              <a:rPr lang="ru-RU" sz="1200" dirty="0" smtClean="0">
                <a:latin typeface="Times New Roman" pitchFamily="18" charset="0"/>
                <a:cs typeface="Times New Roman" pitchFamily="18" charset="0"/>
              </a:rPr>
              <a:t>Поверхность сухая, не липкая, с легким глянцем</a:t>
            </a:r>
          </a:p>
          <a:p>
            <a:pPr algn="ctr">
              <a:buFont typeface="Arial" charset="0"/>
              <a:buChar char="•"/>
            </a:pPr>
            <a:r>
              <a:rPr lang="ru-RU" sz="1200" dirty="0" smtClean="0">
                <a:latin typeface="Times New Roman" pitchFamily="18" charset="0"/>
                <a:cs typeface="Times New Roman" pitchFamily="18" charset="0"/>
              </a:rPr>
              <a:t>У свежего мяса запах приятный, иногда с легким ароматом молока</a:t>
            </a:r>
          </a:p>
          <a:p>
            <a:pPr algn="ctr">
              <a:buFont typeface="Arial" charset="0"/>
              <a:buChar char="•"/>
            </a:pPr>
            <a:r>
              <a:rPr lang="ru-RU" sz="1200" dirty="0" smtClean="0">
                <a:latin typeface="Times New Roman" pitchFamily="18" charset="0"/>
                <a:cs typeface="Times New Roman" pitchFamily="18" charset="0"/>
              </a:rPr>
              <a:t>Откажитесь от покупок мяса имеющего зеленый оттенок</a:t>
            </a:r>
            <a:endParaRPr lang="ru-RU" sz="1200" dirty="0">
              <a:latin typeface="Times New Roman" pitchFamily="18" charset="0"/>
              <a:cs typeface="Times New Roman" pitchFamily="18" charset="0"/>
            </a:endParaRPr>
          </a:p>
        </p:txBody>
      </p:sp>
      <p:sp>
        <p:nvSpPr>
          <p:cNvPr id="11" name="TextBox 10"/>
          <p:cNvSpPr txBox="1"/>
          <p:nvPr/>
        </p:nvSpPr>
        <p:spPr>
          <a:xfrm>
            <a:off x="4714876" y="2357430"/>
            <a:ext cx="3786214" cy="1938992"/>
          </a:xfrm>
          <a:prstGeom prst="rect">
            <a:avLst/>
          </a:prstGeom>
          <a:solidFill>
            <a:schemeClr val="accent3">
              <a:lumMod val="20000"/>
              <a:lumOff val="80000"/>
            </a:schemeClr>
          </a:solidFill>
        </p:spPr>
        <p:txBody>
          <a:bodyPr wrap="square" rtlCol="0">
            <a:spAutoFit/>
          </a:bodyPr>
          <a:lstStyle/>
          <a:p>
            <a:pPr algn="ctr"/>
            <a:r>
              <a:rPr lang="ru-RU" sz="1200" dirty="0" smtClean="0">
                <a:latin typeface="Times New Roman" pitchFamily="18" charset="0"/>
                <a:cs typeface="Times New Roman" pitchFamily="18" charset="0"/>
              </a:rPr>
              <a:t>*</a:t>
            </a:r>
            <a:r>
              <a:rPr lang="ru-RU" sz="1200" dirty="0" smtClean="0">
                <a:latin typeface="Times New Roman" pitchFamily="18" charset="0"/>
                <a:cs typeface="Times New Roman" pitchFamily="18" charset="0"/>
              </a:rPr>
              <a:t>Свежая рыба упругая  и быстро восстанавливается после надавливании пальцем</a:t>
            </a:r>
          </a:p>
          <a:p>
            <a:pPr algn="ctr">
              <a:buFont typeface="Arial" charset="0"/>
              <a:buChar char="•"/>
            </a:pPr>
            <a:r>
              <a:rPr lang="ru-RU" sz="1200" dirty="0" smtClean="0">
                <a:latin typeface="Times New Roman" pitchFamily="18" charset="0"/>
                <a:cs typeface="Times New Roman" pitchFamily="18" charset="0"/>
              </a:rPr>
              <a:t>Свежая морская рыба пахнет легким запахом моря, а речная – водорослями</a:t>
            </a:r>
          </a:p>
          <a:p>
            <a:pPr algn="ctr">
              <a:buFont typeface="Arial" charset="0"/>
              <a:buChar char="•"/>
            </a:pPr>
            <a:r>
              <a:rPr lang="ru-RU" sz="1200" dirty="0" smtClean="0">
                <a:latin typeface="Times New Roman" pitchFamily="18" charset="0"/>
                <a:cs typeface="Times New Roman" pitchFamily="18" charset="0"/>
              </a:rPr>
              <a:t>Чешуя свежей рыбы ровная и блестящая, у морской рыбы на чешуе не должно быть слизи</a:t>
            </a:r>
          </a:p>
          <a:p>
            <a:pPr algn="ctr">
              <a:buFont typeface="Arial" charset="0"/>
              <a:buChar char="•"/>
            </a:pPr>
            <a:r>
              <a:rPr lang="ru-RU" sz="1200" dirty="0" smtClean="0">
                <a:latin typeface="Times New Roman" pitchFamily="18" charset="0"/>
                <a:cs typeface="Times New Roman" pitchFamily="18" charset="0"/>
              </a:rPr>
              <a:t>У свежей рыбы глаза должны быть выпуклыми и прозрачными</a:t>
            </a:r>
          </a:p>
          <a:p>
            <a:pPr algn="ctr">
              <a:buFont typeface="Arial" charset="0"/>
              <a:buChar char="•"/>
            </a:pPr>
            <a:r>
              <a:rPr lang="ru-RU" sz="1200" dirty="0" smtClean="0">
                <a:latin typeface="Times New Roman" pitchFamily="18" charset="0"/>
                <a:cs typeface="Times New Roman" pitchFamily="18" charset="0"/>
              </a:rPr>
              <a:t>Жабры могут быть ярко-красного или темно-красного </a:t>
            </a:r>
            <a:r>
              <a:rPr lang="ru-RU" sz="1200" dirty="0" smtClean="0">
                <a:latin typeface="Times New Roman" pitchFamily="18" charset="0"/>
                <a:cs typeface="Times New Roman" pitchFamily="18" charset="0"/>
              </a:rPr>
              <a:t>цвета</a:t>
            </a:r>
            <a:endParaRPr lang="ru-RU" sz="1200" dirty="0" smtClean="0">
              <a:latin typeface="Times New Roman" pitchFamily="18" charset="0"/>
              <a:cs typeface="Times New Roman" pitchFamily="18" charset="0"/>
            </a:endParaRPr>
          </a:p>
        </p:txBody>
      </p:sp>
      <p:sp>
        <p:nvSpPr>
          <p:cNvPr id="12" name="TextBox 11"/>
          <p:cNvSpPr txBox="1"/>
          <p:nvPr/>
        </p:nvSpPr>
        <p:spPr>
          <a:xfrm>
            <a:off x="1428728" y="4214818"/>
            <a:ext cx="184731" cy="369332"/>
          </a:xfrm>
          <a:prstGeom prst="rect">
            <a:avLst/>
          </a:prstGeom>
          <a:noFill/>
        </p:spPr>
        <p:txBody>
          <a:bodyPr wrap="none" rtlCol="0">
            <a:spAutoFit/>
          </a:bodyPr>
          <a:lstStyle/>
          <a:p>
            <a:endParaRPr lang="ru-RU" dirty="0"/>
          </a:p>
        </p:txBody>
      </p:sp>
      <p:sp>
        <p:nvSpPr>
          <p:cNvPr id="13" name="TextBox 12"/>
          <p:cNvSpPr txBox="1"/>
          <p:nvPr/>
        </p:nvSpPr>
        <p:spPr>
          <a:xfrm>
            <a:off x="571472" y="5143512"/>
            <a:ext cx="1928826" cy="1214446"/>
          </a:xfrm>
          <a:prstGeom prst="rect">
            <a:avLst/>
          </a:prstGeom>
          <a:solidFill>
            <a:srgbClr val="800000"/>
          </a:solidFill>
        </p:spPr>
        <p:txBody>
          <a:bodyPr wrap="square" rtlCol="0">
            <a:spAutoFit/>
          </a:bodyPr>
          <a:lstStyle/>
          <a:p>
            <a:endParaRPr lang="ru-RU" sz="1400" b="1" dirty="0" smtClean="0"/>
          </a:p>
          <a:p>
            <a:pPr algn="ctr"/>
            <a:r>
              <a:rPr lang="ru-RU" sz="1400" b="1" dirty="0" smtClean="0">
                <a:solidFill>
                  <a:schemeClr val="bg1"/>
                </a:solidFill>
              </a:rPr>
              <a:t>ЕСЛИ ВЫ КУПИЛИ НЕКАЧЕСТВЕННЫЕ ПРОДУКТЫ</a:t>
            </a:r>
          </a:p>
          <a:p>
            <a:endParaRPr lang="ru-RU" sz="1400" b="1" dirty="0"/>
          </a:p>
        </p:txBody>
      </p:sp>
      <p:sp>
        <p:nvSpPr>
          <p:cNvPr id="14" name="TextBox 13"/>
          <p:cNvSpPr txBox="1"/>
          <p:nvPr/>
        </p:nvSpPr>
        <p:spPr>
          <a:xfrm>
            <a:off x="2500298" y="5143512"/>
            <a:ext cx="6000792" cy="1200329"/>
          </a:xfrm>
          <a:prstGeom prst="rect">
            <a:avLst/>
          </a:prstGeom>
          <a:gradFill>
            <a:gsLst>
              <a:gs pos="0">
                <a:srgbClr val="5E9EFF"/>
              </a:gs>
              <a:gs pos="39999">
                <a:srgbClr val="85C2FF"/>
              </a:gs>
              <a:gs pos="70000">
                <a:srgbClr val="C4D6EB"/>
              </a:gs>
              <a:gs pos="100000">
                <a:srgbClr val="FFEBFA"/>
              </a:gs>
            </a:gsLst>
            <a:lin ang="5400000" scaled="0"/>
          </a:gradFill>
        </p:spPr>
        <p:txBody>
          <a:bodyPr wrap="square" rtlCol="0">
            <a:spAutoFit/>
          </a:bodyPr>
          <a:lstStyle/>
          <a:p>
            <a:r>
              <a:rPr lang="ru-RU" sz="1200" dirty="0" smtClean="0">
                <a:latin typeface="Times New Roman" pitchFamily="18" charset="0"/>
                <a:cs typeface="Times New Roman" pitchFamily="18" charset="0"/>
              </a:rPr>
              <a:t>Необходимо обратиться к продавцу товара с письменной претензией, составленной в двух экземплярах, в которой должны быть четко сформулированы требования по поводу недостатков. В соответствии с п.1 ст.18 Закона «О защите прав потребителей» Вы вправе потребовать замены на аналогичный товар надлежащего качества, либо потребовать уплаченной за товар денежной  суммы. При этом покупатель по требованию продавца должен возвратить товар ненадлежащего качества.</a:t>
            </a:r>
            <a:endParaRPr lang="ru-RU" sz="1200" dirty="0">
              <a:latin typeface="Times New Roman" pitchFamily="18" charset="0"/>
              <a:cs typeface="Times New Roman" pitchFamily="18" charset="0"/>
            </a:endParaRPr>
          </a:p>
        </p:txBody>
      </p:sp>
      <p:sp>
        <p:nvSpPr>
          <p:cNvPr id="15" name="TextBox 14"/>
          <p:cNvSpPr txBox="1"/>
          <p:nvPr/>
        </p:nvSpPr>
        <p:spPr>
          <a:xfrm>
            <a:off x="571472" y="4357694"/>
            <a:ext cx="7929618" cy="692497"/>
          </a:xfrm>
          <a:prstGeom prst="rect">
            <a:avLst/>
          </a:prstGeom>
          <a:solidFill>
            <a:schemeClr val="bg1">
              <a:lumMod val="65000"/>
            </a:schemeClr>
          </a:solidFill>
        </p:spPr>
        <p:txBody>
          <a:bodyPr wrap="square" rtlCol="0">
            <a:spAutoFit/>
          </a:bodyPr>
          <a:lstStyle/>
          <a:p>
            <a:pPr algn="ctr">
              <a:lnSpc>
                <a:spcPct val="150000"/>
              </a:lnSpc>
            </a:pPr>
            <a:r>
              <a:rPr lang="ru-RU" sz="1300" dirty="0" smtClean="0">
                <a:latin typeface="Times New Roman" pitchFamily="18" charset="0"/>
                <a:cs typeface="Times New Roman" pitchFamily="18" charset="0"/>
              </a:rPr>
              <a:t>При покупке замороженных мяса и рыбы следует обращать внимание на признаки повторного замораживания: смерзание продуктов между собой, деформацию, высыхание, изменение запаха и цвета </a:t>
            </a:r>
            <a:endParaRPr lang="ru-RU" sz="13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Презентация Microsoft Office 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Презентация Microsoft Office PowerPoint</Template>
  <TotalTime>116</TotalTime>
  <Words>274</Words>
  <PresentationFormat>Экран (4:3)</PresentationFormat>
  <Paragraphs>18</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Презентация Microsoft Office PowerPoint</vt:lpstr>
      <vt:lpstr>МЯСО И РЫБА.РЕКОМЕНДАЦИИ ПО ВЫБОРУ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МЯСО И РЫБА.РЕКОМЕНДАЦИИ ПО ВЫБОРУ</dc:title>
  <dc:creator>user</dc:creator>
  <cp:lastModifiedBy>user</cp:lastModifiedBy>
  <cp:revision>15</cp:revision>
  <dcterms:created xsi:type="dcterms:W3CDTF">2024-12-05T13:45:39Z</dcterms:created>
  <dcterms:modified xsi:type="dcterms:W3CDTF">2024-12-09T14:16:08Z</dcterms:modified>
</cp:coreProperties>
</file>